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charts/chart2.xml" ContentType="application/vnd.openxmlformats-officedocument.drawingml.chart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7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embeddings/oleObject12.bin" ContentType="application/vnd.openxmlformats-officedocument.oleObject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embeddings/oleObject13.bin" ContentType="application/vnd.openxmlformats-officedocument.oleObject"/>
  <Override PartName="/ppt/charts/chart14.xml" ContentType="application/vnd.openxmlformats-officedocument.drawingml.chart+xml"/>
  <Override PartName="/ppt/notesSlides/notesSlide17.xml" ContentType="application/vnd.openxmlformats-officedocument.presentationml.notesSlide+xml"/>
  <Override PartName="/ppt/embeddings/oleObject14.bin" ContentType="application/vnd.openxmlformats-officedocument.oleObject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notesMasterIdLst>
    <p:notesMasterId r:id="rId99"/>
  </p:notesMasterIdLst>
  <p:handoutMasterIdLst>
    <p:handoutMasterId r:id="rId100"/>
  </p:handoutMasterIdLst>
  <p:sldIdLst>
    <p:sldId id="458" r:id="rId2"/>
    <p:sldId id="285" r:id="rId3"/>
    <p:sldId id="473" r:id="rId4"/>
    <p:sldId id="312" r:id="rId5"/>
    <p:sldId id="327" r:id="rId6"/>
    <p:sldId id="314" r:id="rId7"/>
    <p:sldId id="474" r:id="rId8"/>
    <p:sldId id="475" r:id="rId9"/>
    <p:sldId id="317" r:id="rId10"/>
    <p:sldId id="509" r:id="rId11"/>
    <p:sldId id="510" r:id="rId12"/>
    <p:sldId id="498" r:id="rId13"/>
    <p:sldId id="502" r:id="rId14"/>
    <p:sldId id="415" r:id="rId15"/>
    <p:sldId id="416" r:id="rId16"/>
    <p:sldId id="372" r:id="rId17"/>
    <p:sldId id="506" r:id="rId18"/>
    <p:sldId id="507" r:id="rId19"/>
    <p:sldId id="508" r:id="rId20"/>
    <p:sldId id="479" r:id="rId21"/>
    <p:sldId id="499" r:id="rId22"/>
    <p:sldId id="500" r:id="rId23"/>
    <p:sldId id="503" r:id="rId24"/>
    <p:sldId id="505" r:id="rId25"/>
    <p:sldId id="333" r:id="rId26"/>
    <p:sldId id="501" r:id="rId27"/>
    <p:sldId id="334" r:id="rId28"/>
    <p:sldId id="417" r:id="rId29"/>
    <p:sldId id="418" r:id="rId30"/>
    <p:sldId id="419" r:id="rId31"/>
    <p:sldId id="478" r:id="rId32"/>
    <p:sldId id="420" r:id="rId33"/>
    <p:sldId id="421" r:id="rId34"/>
    <p:sldId id="422" r:id="rId35"/>
    <p:sldId id="423" r:id="rId36"/>
    <p:sldId id="424" r:id="rId37"/>
    <p:sldId id="477" r:id="rId38"/>
    <p:sldId id="425" r:id="rId39"/>
    <p:sldId id="426" r:id="rId40"/>
    <p:sldId id="428" r:id="rId41"/>
    <p:sldId id="454" r:id="rId42"/>
    <p:sldId id="524" r:id="rId43"/>
    <p:sldId id="525" r:id="rId44"/>
    <p:sldId id="526" r:id="rId45"/>
    <p:sldId id="527" r:id="rId46"/>
    <p:sldId id="528" r:id="rId47"/>
    <p:sldId id="529" r:id="rId48"/>
    <p:sldId id="530" r:id="rId49"/>
    <p:sldId id="457" r:id="rId50"/>
    <p:sldId id="480" r:id="rId51"/>
    <p:sldId id="481" r:id="rId52"/>
    <p:sldId id="482" r:id="rId53"/>
    <p:sldId id="483" r:id="rId54"/>
    <p:sldId id="484" r:id="rId55"/>
    <p:sldId id="485" r:id="rId56"/>
    <p:sldId id="486" r:id="rId57"/>
    <p:sldId id="487" r:id="rId58"/>
    <p:sldId id="488" r:id="rId59"/>
    <p:sldId id="431" r:id="rId60"/>
    <p:sldId id="432" r:id="rId61"/>
    <p:sldId id="435" r:id="rId62"/>
    <p:sldId id="459" r:id="rId63"/>
    <p:sldId id="472" r:id="rId64"/>
    <p:sldId id="471" r:id="rId65"/>
    <p:sldId id="437" r:id="rId66"/>
    <p:sldId id="439" r:id="rId67"/>
    <p:sldId id="468" r:id="rId68"/>
    <p:sldId id="489" r:id="rId69"/>
    <p:sldId id="490" r:id="rId70"/>
    <p:sldId id="491" r:id="rId71"/>
    <p:sldId id="440" r:id="rId72"/>
    <p:sldId id="441" r:id="rId73"/>
    <p:sldId id="442" r:id="rId74"/>
    <p:sldId id="495" r:id="rId75"/>
    <p:sldId id="496" r:id="rId76"/>
    <p:sldId id="443" r:id="rId77"/>
    <p:sldId id="444" r:id="rId78"/>
    <p:sldId id="445" r:id="rId79"/>
    <p:sldId id="446" r:id="rId80"/>
    <p:sldId id="447" r:id="rId81"/>
    <p:sldId id="517" r:id="rId82"/>
    <p:sldId id="513" r:id="rId83"/>
    <p:sldId id="512" r:id="rId84"/>
    <p:sldId id="515" r:id="rId85"/>
    <p:sldId id="514" r:id="rId86"/>
    <p:sldId id="518" r:id="rId87"/>
    <p:sldId id="520" r:id="rId88"/>
    <p:sldId id="516" r:id="rId89"/>
    <p:sldId id="469" r:id="rId90"/>
    <p:sldId id="521" r:id="rId91"/>
    <p:sldId id="522" r:id="rId92"/>
    <p:sldId id="523" r:id="rId93"/>
    <p:sldId id="449" r:id="rId94"/>
    <p:sldId id="450" r:id="rId95"/>
    <p:sldId id="451" r:id="rId96"/>
    <p:sldId id="511" r:id="rId97"/>
    <p:sldId id="452" r:id="rId9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43" autoAdjust="0"/>
    <p:restoredTop sz="94660" autoAdjust="0"/>
  </p:normalViewPr>
  <p:slideViewPr>
    <p:cSldViewPr snapToGrid="0" snapToObjects="1">
      <p:cViewPr>
        <p:scale>
          <a:sx n="100" d="100"/>
          <a:sy n="100" d="100"/>
        </p:scale>
        <p:origin x="-536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1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BookPro%20JPM:Users:jan_muli:scientific%20studies:&#176;%20old%20scientific%20studies:3%20abd%20compliance:abd%20elast%20metingen%20voor%20en%20na%20curare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NO%20NAME:Outcomes_Database_4000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BookPro%20JPM:Users:jan_muli:congressen:congressen%202011:01%20Wintersymp%20Leuven%202011:grafieken%20wintersymp%20lecture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BookPro%20JPM:Users:jan_muli:congressen:congressen%202011:01%20Wintersymp%20Leuven%202011:grafieken%20wintersymp%20lecture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BookPro%20JPM:Users:jan_muli:congressen:congressen%202011:01%20Wintersymp%20Leuven%202011:grafieken%20wintersymp%20lecture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_muli:congressen:congressen%202010:06%20ESA%20Helsinki:data%20PSV%20suf%20ESA%202010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anmulier:Dropbox:2011%20congresses:12-10%20APICE%20Catania%20%2010%2011%20dec%202011:opioids%20used%20peri%20operativ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BookPro%20JPM:Users:jan_muli:Dropbox:2012%20congressen%202012:02%20Barcelona%20networks%20in%20anesthesia:APVR%20high%20PV0%20lowC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E:\clinical%20trials\sugammadex%20vs%20obesity\Map1%20excel%201997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blad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BookPro%20JPM:Users:jan_muli:congressen:congressen%202011:08%20CAPE%20Inter%207%208%20july%202011%20Bruges:graph%20article%20Vanlancker%20IBW%20RBW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E:\clinical%20trials\sugammadex%20vs%20obesity\Map1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NO%20NAME:Outcomes_Database_400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nl-NL"/>
            </a:pPr>
            <a:r>
              <a:rPr lang="en-US"/>
              <a:t>Variability of inflated</a:t>
            </a:r>
            <a:r>
              <a:rPr lang="en-US" baseline="0"/>
              <a:t> </a:t>
            </a:r>
            <a:r>
              <a:rPr lang="en-US"/>
              <a:t>abdominal volume </a:t>
            </a:r>
          </a:p>
          <a:p>
            <a:pPr>
              <a:defRPr lang="nl-NL"/>
            </a:pPr>
            <a:r>
              <a:rPr lang="en-US"/>
              <a:t>at 15 mmHg pneumoperitoneum</a:t>
            </a:r>
          </a:p>
        </c:rich>
      </c:tx>
      <c:layout>
        <c:manualLayout>
          <c:xMode val="edge"/>
          <c:yMode val="edge"/>
          <c:x val="0.243221566054243"/>
          <c:y val="0.056689852814334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997569991251093"/>
          <c:y val="0.128772710831641"/>
          <c:w val="0.872313210848644"/>
          <c:h val="0.799648950131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'esa_abstract3 spier rel'!$X$1</c:f>
              <c:strCache>
                <c:ptCount val="1"/>
                <c:pt idx="0">
                  <c:v>without NMB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val>
            <c:numRef>
              <c:f>'esa_abstract3 spier rel'!$X$2:$X$34</c:f>
              <c:numCache>
                <c:formatCode>General</c:formatCode>
                <c:ptCount val="33"/>
                <c:pt idx="0">
                  <c:v>0.654545454545454</c:v>
                </c:pt>
                <c:pt idx="1">
                  <c:v>0.880952380952381</c:v>
                </c:pt>
                <c:pt idx="2">
                  <c:v>1.2</c:v>
                </c:pt>
                <c:pt idx="3">
                  <c:v>1.34</c:v>
                </c:pt>
                <c:pt idx="4">
                  <c:v>1.670603674540683</c:v>
                </c:pt>
                <c:pt idx="5">
                  <c:v>1.799212598425197</c:v>
                </c:pt>
                <c:pt idx="6">
                  <c:v>1.983701188455009</c:v>
                </c:pt>
                <c:pt idx="7">
                  <c:v>2.01340450771056</c:v>
                </c:pt>
                <c:pt idx="8">
                  <c:v>2.21</c:v>
                </c:pt>
                <c:pt idx="9">
                  <c:v>2.34</c:v>
                </c:pt>
                <c:pt idx="10">
                  <c:v>2.417540322580646</c:v>
                </c:pt>
                <c:pt idx="11">
                  <c:v>2.45</c:v>
                </c:pt>
                <c:pt idx="12">
                  <c:v>2.83584905660375</c:v>
                </c:pt>
                <c:pt idx="13">
                  <c:v>2.87</c:v>
                </c:pt>
                <c:pt idx="14">
                  <c:v>2.870719351570416</c:v>
                </c:pt>
                <c:pt idx="15">
                  <c:v>2.89</c:v>
                </c:pt>
                <c:pt idx="16">
                  <c:v>3.1</c:v>
                </c:pt>
                <c:pt idx="17">
                  <c:v>3.2</c:v>
                </c:pt>
                <c:pt idx="18">
                  <c:v>3.2</c:v>
                </c:pt>
                <c:pt idx="19">
                  <c:v>3.2</c:v>
                </c:pt>
                <c:pt idx="20">
                  <c:v>3.373185483870968</c:v>
                </c:pt>
                <c:pt idx="21">
                  <c:v>3.45</c:v>
                </c:pt>
                <c:pt idx="22">
                  <c:v>3.846296296296297</c:v>
                </c:pt>
                <c:pt idx="23">
                  <c:v>3.866704359844204</c:v>
                </c:pt>
                <c:pt idx="24">
                  <c:v>4.0</c:v>
                </c:pt>
                <c:pt idx="25">
                  <c:v>4.004073587385022</c:v>
                </c:pt>
                <c:pt idx="26">
                  <c:v>4.053237410071943</c:v>
                </c:pt>
                <c:pt idx="27">
                  <c:v>4.18964948453609</c:v>
                </c:pt>
                <c:pt idx="28">
                  <c:v>4.3</c:v>
                </c:pt>
                <c:pt idx="29">
                  <c:v>4.301590380139645</c:v>
                </c:pt>
                <c:pt idx="30">
                  <c:v>4.393280767912238</c:v>
                </c:pt>
                <c:pt idx="31">
                  <c:v>6.377272727272726</c:v>
                </c:pt>
                <c:pt idx="32">
                  <c:v>9.9958152958153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7641128"/>
        <c:axId val="-2100168568"/>
      </c:barChart>
      <c:catAx>
        <c:axId val="2127641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nl-NL"/>
                </a:pPr>
                <a:r>
                  <a:rPr lang="en-US"/>
                  <a:t>patient nr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-2100168568"/>
        <c:crosses val="autoZero"/>
        <c:auto val="1"/>
        <c:lblAlgn val="ctr"/>
        <c:lblOffset val="100"/>
        <c:noMultiLvlLbl val="0"/>
      </c:catAx>
      <c:valAx>
        <c:axId val="-2100168568"/>
        <c:scaling>
          <c:orientation val="minMax"/>
          <c:max val="1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nl-NL"/>
                </a:pPr>
                <a:r>
                  <a:rPr lang="en-US"/>
                  <a:t>inflated Volume liter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2127641128"/>
        <c:crosses val="autoZero"/>
        <c:crossBetween val="between"/>
        <c:majorUnit val="2.0"/>
      </c:valAx>
      <c:spPr>
        <a:solidFill>
          <a:schemeClr val="bg1">
            <a:lumMod val="95000"/>
          </a:schemeClr>
        </a:solidFill>
      </c:spPr>
    </c:plotArea>
    <c:legend>
      <c:legendPos val="r"/>
      <c:layout>
        <c:manualLayout>
          <c:xMode val="edge"/>
          <c:yMode val="edge"/>
          <c:x val="0.12329615048119"/>
          <c:y val="0.240356882473024"/>
          <c:w val="0.210375"/>
          <c:h val="0.107957691855682"/>
        </c:manualLayout>
      </c:layout>
      <c:overlay val="0"/>
      <c:txPr>
        <a:bodyPr/>
        <a:lstStyle/>
        <a:p>
          <a:pPr>
            <a:defRPr lang="nl-NL" sz="1400"/>
          </a:pPr>
          <a:endParaRPr lang="nl-NL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260279965"/>
          <c:y val="0.0509259259259259"/>
          <c:w val="0.660520778652668"/>
          <c:h val="0.6470931758530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Sheet1!$B$24</c:f>
              <c:strCache>
                <c:ptCount val="1"/>
                <c:pt idx="0">
                  <c:v>2004-2007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Sheet1!$A$25:$A$30</c:f>
              <c:strCache>
                <c:ptCount val="6"/>
                <c:pt idx="0">
                  <c:v>males</c:v>
                </c:pt>
                <c:pt idx="1">
                  <c:v>diabetes</c:v>
                </c:pt>
                <c:pt idx="2">
                  <c:v>hypertension</c:v>
                </c:pt>
                <c:pt idx="3">
                  <c:v>dyspnoe</c:v>
                </c:pt>
                <c:pt idx="4">
                  <c:v>reflux</c:v>
                </c:pt>
                <c:pt idx="5">
                  <c:v>post bar surg</c:v>
                </c:pt>
              </c:strCache>
            </c:strRef>
          </c:cat>
          <c:val>
            <c:numRef>
              <c:f>Sheet1!$B$25:$B$30</c:f>
              <c:numCache>
                <c:formatCode>0.00%</c:formatCode>
                <c:ptCount val="6"/>
                <c:pt idx="0">
                  <c:v>0.2</c:v>
                </c:pt>
                <c:pt idx="1">
                  <c:v>0.0835</c:v>
                </c:pt>
                <c:pt idx="2">
                  <c:v>0.281</c:v>
                </c:pt>
                <c:pt idx="3">
                  <c:v>0.474</c:v>
                </c:pt>
                <c:pt idx="4">
                  <c:v>0.2785</c:v>
                </c:pt>
                <c:pt idx="5">
                  <c:v>0.0845</c:v>
                </c:pt>
              </c:numCache>
            </c:numRef>
          </c:val>
        </c:ser>
        <c:ser>
          <c:idx val="1"/>
          <c:order val="1"/>
          <c:tx>
            <c:strRef>
              <c:f>Sheet1!$C$24</c:f>
              <c:strCache>
                <c:ptCount val="1"/>
                <c:pt idx="0">
                  <c:v>2008-2009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</c:spPr>
          <c:invertIfNegative val="0"/>
          <c:cat>
            <c:strRef>
              <c:f>Sheet1!$A$25:$A$30</c:f>
              <c:strCache>
                <c:ptCount val="6"/>
                <c:pt idx="0">
                  <c:v>males</c:v>
                </c:pt>
                <c:pt idx="1">
                  <c:v>diabetes</c:v>
                </c:pt>
                <c:pt idx="2">
                  <c:v>hypertension</c:v>
                </c:pt>
                <c:pt idx="3">
                  <c:v>dyspnoe</c:v>
                </c:pt>
                <c:pt idx="4">
                  <c:v>reflux</c:v>
                </c:pt>
                <c:pt idx="5">
                  <c:v>post bar surg</c:v>
                </c:pt>
              </c:strCache>
            </c:strRef>
          </c:cat>
          <c:val>
            <c:numRef>
              <c:f>Sheet1!$C$25:$C$30</c:f>
              <c:numCache>
                <c:formatCode>0.00%</c:formatCode>
                <c:ptCount val="6"/>
                <c:pt idx="0">
                  <c:v>0.2555</c:v>
                </c:pt>
                <c:pt idx="1">
                  <c:v>0.1325</c:v>
                </c:pt>
                <c:pt idx="2">
                  <c:v>0.1325</c:v>
                </c:pt>
                <c:pt idx="3">
                  <c:v>0.465</c:v>
                </c:pt>
                <c:pt idx="4">
                  <c:v>0.3545</c:v>
                </c:pt>
                <c:pt idx="5">
                  <c:v>0.157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6747768"/>
        <c:axId val="2136731320"/>
      </c:barChart>
      <c:catAx>
        <c:axId val="2136747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2136731320"/>
        <c:crosses val="autoZero"/>
        <c:auto val="1"/>
        <c:lblAlgn val="ctr"/>
        <c:lblOffset val="100"/>
        <c:noMultiLvlLbl val="0"/>
      </c:catAx>
      <c:valAx>
        <c:axId val="2136731320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213674776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lang="nl-NL"/>
          </a:pPr>
          <a:endParaRPr lang="nl-N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1776226564018"/>
          <c:y val="0.0740740740740741"/>
          <c:w val="0.662596237970254"/>
          <c:h val="0.799648950131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normocapny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Sheet1!$D$2:$D$3</c:f>
                <c:numCache>
                  <c:formatCode>General</c:formatCode>
                  <c:ptCount val="2"/>
                  <c:pt idx="0">
                    <c:v>25.0</c:v>
                  </c:pt>
                  <c:pt idx="1">
                    <c:v>7.0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Ref>
              <c:f>Sheet1!$A$2:$A$3</c:f>
              <c:strCache>
                <c:ptCount val="2"/>
                <c:pt idx="0">
                  <c:v>SAP</c:v>
                </c:pt>
                <c:pt idx="1">
                  <c:v>et PCO2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143.0</c:v>
                </c:pt>
                <c:pt idx="1">
                  <c:v>39.0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hypercapny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errBars>
            <c:errBarType val="plus"/>
            <c:errValType val="cust"/>
            <c:noEndCap val="0"/>
            <c:plus>
              <c:numRef>
                <c:f>Sheet1!$E$2:$E$3</c:f>
                <c:numCache>
                  <c:formatCode>General</c:formatCode>
                  <c:ptCount val="2"/>
                  <c:pt idx="0">
                    <c:v>13.0</c:v>
                  </c:pt>
                  <c:pt idx="1">
                    <c:v>6.0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Ref>
              <c:f>Sheet1!$A$2:$A$3</c:f>
              <c:strCache>
                <c:ptCount val="2"/>
                <c:pt idx="0">
                  <c:v>SAP</c:v>
                </c:pt>
                <c:pt idx="1">
                  <c:v>et PCO2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148.0</c:v>
                </c:pt>
                <c:pt idx="1">
                  <c:v>53.0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1266920"/>
        <c:axId val="-2101232600"/>
      </c:barChart>
      <c:catAx>
        <c:axId val="-21012669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-2101232600"/>
        <c:crosses val="autoZero"/>
        <c:auto val="1"/>
        <c:lblAlgn val="ctr"/>
        <c:lblOffset val="100"/>
        <c:noMultiLvlLbl val="0"/>
      </c:catAx>
      <c:valAx>
        <c:axId val="-2101232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-2101266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normocapny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Sheet1!$D$5:$D$7</c:f>
                <c:numCache>
                  <c:formatCode>General</c:formatCode>
                  <c:ptCount val="3"/>
                  <c:pt idx="0">
                    <c:v>7.0</c:v>
                  </c:pt>
                  <c:pt idx="1">
                    <c:v>1.8</c:v>
                  </c:pt>
                  <c:pt idx="2">
                    <c:v>1.3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Ref>
              <c:f>Sheet1!$A$5:$A$7</c:f>
              <c:strCache>
                <c:ptCount val="3"/>
                <c:pt idx="0">
                  <c:v>ephedrine</c:v>
                </c:pt>
                <c:pt idx="1">
                  <c:v>CO</c:v>
                </c:pt>
                <c:pt idx="2">
                  <c:v>min vol</c:v>
                </c:pt>
              </c:strCache>
            </c:strRef>
          </c:cat>
          <c:val>
            <c:numRef>
              <c:f>Sheet1!$B$5:$B$7</c:f>
              <c:numCache>
                <c:formatCode>General</c:formatCode>
                <c:ptCount val="3"/>
                <c:pt idx="0">
                  <c:v>11.0</c:v>
                </c:pt>
                <c:pt idx="1">
                  <c:v>6.2</c:v>
                </c:pt>
                <c:pt idx="2">
                  <c:v>9.0</c:v>
                </c:pt>
              </c:numCache>
            </c:numRef>
          </c:val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hypercapny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Sheet1!$E$5:$E$7</c:f>
                <c:numCache>
                  <c:formatCode>General</c:formatCode>
                  <c:ptCount val="3"/>
                  <c:pt idx="0">
                    <c:v>3.0</c:v>
                  </c:pt>
                  <c:pt idx="1">
                    <c:v>2.9</c:v>
                  </c:pt>
                  <c:pt idx="2">
                    <c:v>1.2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Ref>
              <c:f>Sheet1!$A$5:$A$7</c:f>
              <c:strCache>
                <c:ptCount val="3"/>
                <c:pt idx="0">
                  <c:v>ephedrine</c:v>
                </c:pt>
                <c:pt idx="1">
                  <c:v>CO</c:v>
                </c:pt>
                <c:pt idx="2">
                  <c:v>min vol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3.0</c:v>
                </c:pt>
                <c:pt idx="1">
                  <c:v>14.3</c:v>
                </c:pt>
                <c:pt idx="2">
                  <c:v>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2545960"/>
        <c:axId val="2132204936"/>
      </c:barChart>
      <c:catAx>
        <c:axId val="21325459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2132204936"/>
        <c:crosses val="autoZero"/>
        <c:auto val="1"/>
        <c:lblAlgn val="ctr"/>
        <c:lblOffset val="100"/>
        <c:noMultiLvlLbl val="0"/>
      </c:catAx>
      <c:valAx>
        <c:axId val="2132204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21325459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lang="nl-NL"/>
          </a:pPr>
          <a:endParaRPr lang="nl-N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Sheet1!$B$12</c:f>
              <c:strCache>
                <c:ptCount val="1"/>
                <c:pt idx="0">
                  <c:v>RR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Sheet1!$A$13:$A$20</c:f>
              <c:strCache>
                <c:ptCount val="8"/>
                <c:pt idx="0">
                  <c:v>TOF 4/4 100 %</c:v>
                </c:pt>
                <c:pt idx="1">
                  <c:v>TOF 4/4 50 %</c:v>
                </c:pt>
                <c:pt idx="2">
                  <c:v>TOF 3/4</c:v>
                </c:pt>
                <c:pt idx="3">
                  <c:v>TOF 2/4</c:v>
                </c:pt>
                <c:pt idx="4">
                  <c:v>TOF 1/4</c:v>
                </c:pt>
                <c:pt idx="5">
                  <c:v>TOF 0/4 PTC 10</c:v>
                </c:pt>
                <c:pt idx="6">
                  <c:v>PTC 5</c:v>
                </c:pt>
                <c:pt idx="7">
                  <c:v>PTC 0</c:v>
                </c:pt>
              </c:strCache>
            </c:strRef>
          </c:cat>
          <c:val>
            <c:numRef>
              <c:f>Sheet1!$B$13:$B$20</c:f>
              <c:numCache>
                <c:formatCode>General</c:formatCode>
                <c:ptCount val="8"/>
                <c:pt idx="0">
                  <c:v>16.0</c:v>
                </c:pt>
                <c:pt idx="1">
                  <c:v>16.0</c:v>
                </c:pt>
                <c:pt idx="2">
                  <c:v>16.0</c:v>
                </c:pt>
                <c:pt idx="3">
                  <c:v>17.0</c:v>
                </c:pt>
                <c:pt idx="4">
                  <c:v>16.0</c:v>
                </c:pt>
                <c:pt idx="5">
                  <c:v>15.0</c:v>
                </c:pt>
                <c:pt idx="6">
                  <c:v>16.0</c:v>
                </c:pt>
                <c:pt idx="7">
                  <c:v>16.0</c:v>
                </c:pt>
              </c:numCache>
            </c:numRef>
          </c:val>
        </c:ser>
        <c:ser>
          <c:idx val="1"/>
          <c:order val="1"/>
          <c:tx>
            <c:strRef>
              <c:f>Sheet1!$C$12</c:f>
              <c:strCache>
                <c:ptCount val="1"/>
                <c:pt idx="0">
                  <c:v>min vol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Sheet1!$A$13:$A$20</c:f>
              <c:strCache>
                <c:ptCount val="8"/>
                <c:pt idx="0">
                  <c:v>TOF 4/4 100 %</c:v>
                </c:pt>
                <c:pt idx="1">
                  <c:v>TOF 4/4 50 %</c:v>
                </c:pt>
                <c:pt idx="2">
                  <c:v>TOF 3/4</c:v>
                </c:pt>
                <c:pt idx="3">
                  <c:v>TOF 2/4</c:v>
                </c:pt>
                <c:pt idx="4">
                  <c:v>TOF 1/4</c:v>
                </c:pt>
                <c:pt idx="5">
                  <c:v>TOF 0/4 PTC 10</c:v>
                </c:pt>
                <c:pt idx="6">
                  <c:v>PTC 5</c:v>
                </c:pt>
                <c:pt idx="7">
                  <c:v>PTC 0</c:v>
                </c:pt>
              </c:strCache>
            </c:strRef>
          </c:cat>
          <c:val>
            <c:numRef>
              <c:f>Sheet1!$C$13:$C$20</c:f>
              <c:numCache>
                <c:formatCode>General</c:formatCode>
                <c:ptCount val="8"/>
                <c:pt idx="0">
                  <c:v>6.0</c:v>
                </c:pt>
                <c:pt idx="1">
                  <c:v>5.0</c:v>
                </c:pt>
                <c:pt idx="2">
                  <c:v>4.3</c:v>
                </c:pt>
                <c:pt idx="3">
                  <c:v>4.2</c:v>
                </c:pt>
                <c:pt idx="4">
                  <c:v>4.2</c:v>
                </c:pt>
                <c:pt idx="5">
                  <c:v>4.2</c:v>
                </c:pt>
                <c:pt idx="6">
                  <c:v>4.2</c:v>
                </c:pt>
                <c:pt idx="7">
                  <c:v>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5495656"/>
        <c:axId val="2084641672"/>
      </c:barChart>
      <c:catAx>
        <c:axId val="21354956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3000000" vert="horz"/>
          <a:lstStyle/>
          <a:p>
            <a:pPr>
              <a:defRPr lang="nl-NL"/>
            </a:pPr>
            <a:endParaRPr lang="nl-NL"/>
          </a:p>
        </c:txPr>
        <c:crossAx val="2084641672"/>
        <c:crosses val="autoZero"/>
        <c:auto val="1"/>
        <c:lblAlgn val="ctr"/>
        <c:lblOffset val="100"/>
        <c:noMultiLvlLbl val="0"/>
      </c:catAx>
      <c:valAx>
        <c:axId val="2084641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2135495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5541994458318"/>
          <c:y val="0.389295534504969"/>
          <c:w val="0.154458005541682"/>
          <c:h val="0.281474636723676"/>
        </c:manualLayout>
      </c:layout>
      <c:overlay val="0"/>
      <c:txPr>
        <a:bodyPr/>
        <a:lstStyle/>
        <a:p>
          <a:pPr>
            <a:defRPr lang="nl-NL" sz="1400"/>
          </a:pPr>
          <a:endParaRPr lang="nl-N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93352612875756"/>
          <c:y val="0.0"/>
        </c:manualLayout>
      </c:layout>
      <c:overlay val="0"/>
      <c:txPr>
        <a:bodyPr/>
        <a:lstStyle/>
        <a:p>
          <a:pPr>
            <a:defRPr lang="nl-NL"/>
          </a:pPr>
          <a:endParaRPr lang="nl-NL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Respiratory Rate</c:v>
                </c:pt>
              </c:strCache>
            </c:strRef>
          </c:tx>
          <c:xVal>
            <c:numRef>
              <c:f>Sheet1!$A$6:$A$45</c:f>
              <c:numCache>
                <c:formatCode>h:mm</c:formatCode>
                <c:ptCount val="40"/>
                <c:pt idx="1">
                  <c:v>0.0</c:v>
                </c:pt>
                <c:pt idx="2" formatCode="m/d/yy\ h:mm">
                  <c:v>0.0005</c:v>
                </c:pt>
                <c:pt idx="3" formatCode="m/d/yy\ h:mm">
                  <c:v>0.001</c:v>
                </c:pt>
                <c:pt idx="4" formatCode="m/d/yy\ h:mm">
                  <c:v>0.0015</c:v>
                </c:pt>
                <c:pt idx="5" formatCode="m/d/yy\ h:mm">
                  <c:v>0.002</c:v>
                </c:pt>
                <c:pt idx="6" formatCode="m/d/yy\ h:mm">
                  <c:v>0.0025</c:v>
                </c:pt>
                <c:pt idx="7" formatCode="m/d/yy\ h:mm">
                  <c:v>0.003</c:v>
                </c:pt>
                <c:pt idx="8" formatCode="m/d/yy\ h:mm">
                  <c:v>0.0035</c:v>
                </c:pt>
                <c:pt idx="9" formatCode="m/d/yy\ h:mm">
                  <c:v>0.004</c:v>
                </c:pt>
                <c:pt idx="10" formatCode="m/d/yy\ h:mm">
                  <c:v>0.0045</c:v>
                </c:pt>
                <c:pt idx="11" formatCode="m/d/yy\ h:mm">
                  <c:v>0.005</c:v>
                </c:pt>
                <c:pt idx="12" formatCode="m/d/yy\ h:mm">
                  <c:v>0.0055</c:v>
                </c:pt>
                <c:pt idx="13" formatCode="m/d/yy\ h:mm">
                  <c:v>0.006</c:v>
                </c:pt>
                <c:pt idx="14" formatCode="m/d/yy\ h:mm">
                  <c:v>0.0065</c:v>
                </c:pt>
                <c:pt idx="15" formatCode="m/d/yy\ h:mm">
                  <c:v>0.007</c:v>
                </c:pt>
                <c:pt idx="16" formatCode="m/d/yy\ h:mm">
                  <c:v>0.0075</c:v>
                </c:pt>
                <c:pt idx="17" formatCode="m/d/yy\ h:mm">
                  <c:v>0.008</c:v>
                </c:pt>
                <c:pt idx="18" formatCode="m/d/yy\ h:mm">
                  <c:v>0.0085</c:v>
                </c:pt>
                <c:pt idx="19" formatCode="m/d/yy\ h:mm">
                  <c:v>0.009</c:v>
                </c:pt>
                <c:pt idx="20" formatCode="m/d/yy\ h:mm">
                  <c:v>0.0095</c:v>
                </c:pt>
                <c:pt idx="21" formatCode="m/d/yy\ h:mm">
                  <c:v>0.01</c:v>
                </c:pt>
                <c:pt idx="22" formatCode="m/d/yy\ h:mm">
                  <c:v>0.0105</c:v>
                </c:pt>
                <c:pt idx="23" formatCode="m/d/yy\ h:mm">
                  <c:v>0.011</c:v>
                </c:pt>
                <c:pt idx="24" formatCode="m/d/yy\ h:mm">
                  <c:v>0.0115</c:v>
                </c:pt>
                <c:pt idx="25" formatCode="m/d/yy\ h:mm">
                  <c:v>0.012</c:v>
                </c:pt>
                <c:pt idx="26" formatCode="m/d/yy\ h:mm">
                  <c:v>0.0125</c:v>
                </c:pt>
                <c:pt idx="27" formatCode="m/d/yy\ h:mm">
                  <c:v>0.013</c:v>
                </c:pt>
                <c:pt idx="28" formatCode="m/d/yy\ h:mm">
                  <c:v>0.0135</c:v>
                </c:pt>
                <c:pt idx="29" formatCode="m/d/yy\ h:mm">
                  <c:v>0.014</c:v>
                </c:pt>
                <c:pt idx="30" formatCode="m/d/yy\ h:mm">
                  <c:v>0.0145</c:v>
                </c:pt>
                <c:pt idx="31" formatCode="m/d/yy\ h:mm">
                  <c:v>0.015</c:v>
                </c:pt>
                <c:pt idx="32" formatCode="m/d/yy\ h:mm">
                  <c:v>0.0155</c:v>
                </c:pt>
                <c:pt idx="33" formatCode="m/d/yy\ h:mm">
                  <c:v>0.016</c:v>
                </c:pt>
                <c:pt idx="34" formatCode="m/d/yy\ h:mm">
                  <c:v>0.0165</c:v>
                </c:pt>
                <c:pt idx="35" formatCode="m/d/yy\ h:mm">
                  <c:v>0.017</c:v>
                </c:pt>
                <c:pt idx="36" formatCode="m/d/yy\ h:mm">
                  <c:v>0.0175</c:v>
                </c:pt>
                <c:pt idx="37" formatCode="m/d/yy\ h:mm">
                  <c:v>0.018</c:v>
                </c:pt>
                <c:pt idx="38" formatCode="m/d/yy\ h:mm">
                  <c:v>0.0185</c:v>
                </c:pt>
                <c:pt idx="39" formatCode="m/d/yy\ h:mm">
                  <c:v>0.019</c:v>
                </c:pt>
              </c:numCache>
            </c:numRef>
          </c:xVal>
          <c:yVal>
            <c:numRef>
              <c:f>Sheet1!$B$6:$B$45</c:f>
              <c:numCache>
                <c:formatCode>General</c:formatCode>
                <c:ptCount val="40"/>
                <c:pt idx="1">
                  <c:v>17.0</c:v>
                </c:pt>
                <c:pt idx="2">
                  <c:v>17.0</c:v>
                </c:pt>
                <c:pt idx="3">
                  <c:v>18.0</c:v>
                </c:pt>
                <c:pt idx="4">
                  <c:v>17.0</c:v>
                </c:pt>
                <c:pt idx="5">
                  <c:v>17.0</c:v>
                </c:pt>
                <c:pt idx="6">
                  <c:v>17.0</c:v>
                </c:pt>
                <c:pt idx="7">
                  <c:v>17.0</c:v>
                </c:pt>
                <c:pt idx="8">
                  <c:v>18.0</c:v>
                </c:pt>
                <c:pt idx="9">
                  <c:v>18.0</c:v>
                </c:pt>
                <c:pt idx="10">
                  <c:v>20.0</c:v>
                </c:pt>
                <c:pt idx="11">
                  <c:v>15.0</c:v>
                </c:pt>
                <c:pt idx="12">
                  <c:v>17.0</c:v>
                </c:pt>
                <c:pt idx="13">
                  <c:v>18.0</c:v>
                </c:pt>
                <c:pt idx="14">
                  <c:v>16.0</c:v>
                </c:pt>
                <c:pt idx="15">
                  <c:v>14.0</c:v>
                </c:pt>
                <c:pt idx="16">
                  <c:v>18.0</c:v>
                </c:pt>
                <c:pt idx="17">
                  <c:v>13.0</c:v>
                </c:pt>
                <c:pt idx="18">
                  <c:v>15.0</c:v>
                </c:pt>
                <c:pt idx="19">
                  <c:v>20.0</c:v>
                </c:pt>
                <c:pt idx="20">
                  <c:v>18.0</c:v>
                </c:pt>
                <c:pt idx="21">
                  <c:v>16.0</c:v>
                </c:pt>
                <c:pt idx="22">
                  <c:v>11.0</c:v>
                </c:pt>
                <c:pt idx="23">
                  <c:v>4.0</c:v>
                </c:pt>
                <c:pt idx="24">
                  <c:v>0.0</c:v>
                </c:pt>
                <c:pt idx="25">
                  <c:v>12.0</c:v>
                </c:pt>
                <c:pt idx="26">
                  <c:v>12.0</c:v>
                </c:pt>
                <c:pt idx="27">
                  <c:v>12.0</c:v>
                </c:pt>
                <c:pt idx="28">
                  <c:v>12.0</c:v>
                </c:pt>
                <c:pt idx="29">
                  <c:v>12.0</c:v>
                </c:pt>
                <c:pt idx="30">
                  <c:v>12.0</c:v>
                </c:pt>
                <c:pt idx="31">
                  <c:v>12.0</c:v>
                </c:pt>
                <c:pt idx="32">
                  <c:v>12.0</c:v>
                </c:pt>
                <c:pt idx="33">
                  <c:v>12.0</c:v>
                </c:pt>
                <c:pt idx="34">
                  <c:v>12.0</c:v>
                </c:pt>
                <c:pt idx="35">
                  <c:v>12.0</c:v>
                </c:pt>
                <c:pt idx="36">
                  <c:v>12.0</c:v>
                </c:pt>
                <c:pt idx="37">
                  <c:v>12.0</c:v>
                </c:pt>
                <c:pt idx="38">
                  <c:v>12.0</c:v>
                </c:pt>
                <c:pt idx="39">
                  <c:v>12.0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0868968"/>
        <c:axId val="-2100418808"/>
      </c:scatterChart>
      <c:valAx>
        <c:axId val="-2100868968"/>
        <c:scaling>
          <c:orientation val="minMax"/>
        </c:scaling>
        <c:delete val="0"/>
        <c:axPos val="b"/>
        <c:numFmt formatCode="h:mm;@" sourceLinked="0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-2100418808"/>
        <c:crosses val="autoZero"/>
        <c:crossBetween val="midCat"/>
      </c:valAx>
      <c:valAx>
        <c:axId val="-2100418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-2100868968"/>
        <c:crosses val="autoZero"/>
        <c:crossBetween val="midCat"/>
      </c:valAx>
      <c:spPr>
        <a:ln w="6350" cap="flat" cmpd="sng" algn="ctr">
          <a:solidFill>
            <a:srgbClr val="3366FF"/>
          </a:solidFill>
          <a:prstDash val="solid"/>
          <a:round/>
          <a:headEnd type="none" w="med" len="med"/>
          <a:tailEnd type="none" w="med" len="med"/>
        </a:ln>
      </c:spPr>
    </c:plotArea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nl-NL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NL"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nl-NL" sz="1800" b="1" i="0" baseline="0">
                <a:effectLst/>
              </a:rPr>
              <a:t>opioids used peri operative</a:t>
            </a:r>
            <a:endParaRPr lang="nl-NL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ug Sufentanil</c:v>
          </c:tx>
          <c:invertIfNegative val="0"/>
          <c:errBars>
            <c:errBarType val="plus"/>
            <c:errValType val="cust"/>
            <c:noEndCap val="0"/>
            <c:plus>
              <c:numRef>
                <c:f>Blad1!$C$11:$E$11</c:f>
                <c:numCache>
                  <c:formatCode>General</c:formatCode>
                  <c:ptCount val="3"/>
                  <c:pt idx="0">
                    <c:v>10.0</c:v>
                  </c:pt>
                  <c:pt idx="1">
                    <c:v>5.0</c:v>
                  </c:pt>
                  <c:pt idx="2">
                    <c:v>1.0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val>
            <c:numRef>
              <c:f>Blad1!$C$10:$E$10</c:f>
              <c:numCache>
                <c:formatCode>General</c:formatCode>
                <c:ptCount val="3"/>
                <c:pt idx="0">
                  <c:v>55.0</c:v>
                </c:pt>
                <c:pt idx="1">
                  <c:v>30.0</c:v>
                </c:pt>
                <c:pt idx="2">
                  <c:v>3.0</c:v>
                </c:pt>
              </c:numCache>
            </c:numRef>
          </c:val>
        </c:ser>
        <c:ser>
          <c:idx val="2"/>
          <c:order val="1"/>
          <c:tx>
            <c:v>ug/10 Remifentanil</c:v>
          </c:tx>
          <c:invertIfNegative val="0"/>
          <c:errBars>
            <c:errBarType val="plus"/>
            <c:errValType val="cust"/>
            <c:noEndCap val="0"/>
            <c:plus>
              <c:numRef>
                <c:f>Blad1!$C$14:$E$14</c:f>
                <c:numCache>
                  <c:formatCode>General</c:formatCode>
                  <c:ptCount val="3"/>
                  <c:pt idx="1">
                    <c:v>43.0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val>
            <c:numRef>
              <c:f>Blad1!$C$13:$E$13</c:f>
              <c:numCache>
                <c:formatCode>General</c:formatCode>
                <c:ptCount val="3"/>
                <c:pt idx="0">
                  <c:v>0.0</c:v>
                </c:pt>
                <c:pt idx="1">
                  <c:v>42.0</c:v>
                </c:pt>
                <c:pt idx="2">
                  <c:v>0.0</c:v>
                </c:pt>
              </c:numCache>
            </c:numRef>
          </c:val>
        </c:ser>
        <c:ser>
          <c:idx val="0"/>
          <c:order val="2"/>
          <c:tx>
            <c:v>mg piritramide</c:v>
          </c:tx>
          <c:invertIfNegative val="0"/>
          <c:errBars>
            <c:errBarType val="plus"/>
            <c:errValType val="cust"/>
            <c:noEndCap val="0"/>
            <c:plus>
              <c:numRef>
                <c:f>Blad1!$C$8:$E$8</c:f>
                <c:numCache>
                  <c:formatCode>General</c:formatCode>
                  <c:ptCount val="3"/>
                  <c:pt idx="0">
                    <c:v>15.0</c:v>
                  </c:pt>
                  <c:pt idx="1">
                    <c:v>12.0</c:v>
                  </c:pt>
                  <c:pt idx="2">
                    <c:v>10.0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Ref>
              <c:f>Blad1!$C$6:$E$6</c:f>
              <c:strCache>
                <c:ptCount val="3"/>
                <c:pt idx="0">
                  <c:v>A</c:v>
                </c:pt>
                <c:pt idx="1">
                  <c:v>B</c:v>
                </c:pt>
                <c:pt idx="2">
                  <c:v>C</c:v>
                </c:pt>
              </c:strCache>
            </c:strRef>
          </c:cat>
          <c:val>
            <c:numRef>
              <c:f>Blad1!$C$7:$E$7</c:f>
              <c:numCache>
                <c:formatCode>General</c:formatCode>
                <c:ptCount val="3"/>
                <c:pt idx="0">
                  <c:v>24.0</c:v>
                </c:pt>
                <c:pt idx="1">
                  <c:v>29.0</c:v>
                </c:pt>
                <c:pt idx="2">
                  <c:v>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6323176"/>
        <c:axId val="2136316536"/>
      </c:barChart>
      <c:catAx>
        <c:axId val="21363231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2136316536"/>
        <c:crosses val="autoZero"/>
        <c:auto val="1"/>
        <c:lblAlgn val="ctr"/>
        <c:lblOffset val="100"/>
        <c:noMultiLvlLbl val="0"/>
      </c:catAx>
      <c:valAx>
        <c:axId val="2136316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213632317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lang="nl-NL" sz="1200"/>
          </a:pPr>
          <a:endParaRPr lang="nl-NL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lang="nl-NL"/>
            </a:pPr>
            <a:r>
              <a:rPr lang="en-US"/>
              <a:t>Abdominal pressure volume</a:t>
            </a:r>
            <a:r>
              <a:rPr lang="en-US" baseline="0"/>
              <a:t> </a:t>
            </a:r>
            <a:r>
              <a:rPr lang="en-US"/>
              <a:t>relation</a:t>
            </a:r>
          </a:p>
        </c:rich>
      </c:tx>
      <c:layout>
        <c:manualLayout>
          <c:xMode val="edge"/>
          <c:yMode val="edge"/>
          <c:x val="0.148048621164507"/>
          <c:y val="0.0318595532701269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Sheet1!$B$4</c:f>
              <c:strCache>
                <c:ptCount val="1"/>
                <c:pt idx="0">
                  <c:v>Vol with no NMB</c:v>
                </c:pt>
              </c:strCache>
            </c:strRef>
          </c:tx>
          <c:spPr>
            <a:ln>
              <a:solidFill>
                <a:srgbClr val="3366FF"/>
              </a:solidFill>
            </a:ln>
          </c:spPr>
          <c:xVal>
            <c:numRef>
              <c:f>Sheet1!$A$5:$A$9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</c:numCache>
            </c:numRef>
          </c:xVal>
          <c:yVal>
            <c:numRef>
              <c:f>Sheet1!$B$5:$B$9</c:f>
              <c:numCache>
                <c:formatCode>General</c:formatCode>
                <c:ptCount val="5"/>
                <c:pt idx="0">
                  <c:v>9.0</c:v>
                </c:pt>
                <c:pt idx="1">
                  <c:v>11.0</c:v>
                </c:pt>
                <c:pt idx="2">
                  <c:v>13.0</c:v>
                </c:pt>
                <c:pt idx="3">
                  <c:v>15.0</c:v>
                </c:pt>
                <c:pt idx="4">
                  <c:v>17.0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Sheet1!$C$4</c:f>
              <c:strCache>
                <c:ptCount val="1"/>
                <c:pt idx="0">
                  <c:v>Vol with NMB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Sheet1!$A$5:$A$9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</c:numCache>
            </c:numRef>
          </c:xVal>
          <c:yVal>
            <c:numRef>
              <c:f>Sheet1!$C$5:$C$9</c:f>
              <c:numCache>
                <c:formatCode>General</c:formatCode>
                <c:ptCount val="5"/>
                <c:pt idx="0">
                  <c:v>6.0</c:v>
                </c:pt>
                <c:pt idx="1">
                  <c:v>8.0</c:v>
                </c:pt>
                <c:pt idx="2">
                  <c:v>10.0</c:v>
                </c:pt>
                <c:pt idx="3">
                  <c:v>12.0</c:v>
                </c:pt>
                <c:pt idx="4">
                  <c:v>14.0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3765144"/>
        <c:axId val="2133473528"/>
      </c:scatterChart>
      <c:valAx>
        <c:axId val="-2103765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nl-NL"/>
                </a:pPr>
                <a:r>
                  <a:rPr lang="en-US"/>
                  <a:t>volume insufflated Liter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2133473528"/>
        <c:crosses val="autoZero"/>
        <c:crossBetween val="midCat"/>
      </c:valAx>
      <c:valAx>
        <c:axId val="21334735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nl-NL"/>
                </a:pPr>
                <a:r>
                  <a:rPr lang="en-US"/>
                  <a:t>IAP  mmHg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-2103765144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lang="nl-NL"/>
          </a:pPr>
          <a:endParaRPr lang="nl-NL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26100174978128"/>
          <c:y val="0.0740740740740741"/>
          <c:w val="0.864369203849519"/>
          <c:h val="0.80084900845727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Sheet1!$B$8</c:f>
              <c:strCache>
                <c:ptCount val="1"/>
                <c:pt idx="0">
                  <c:v>APVR high PV0</c:v>
                </c:pt>
              </c:strCache>
            </c:strRef>
          </c:tx>
          <c:marker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xVal>
            <c:numRef>
              <c:f>Sheet1!$A$9:$A$13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</c:numCache>
            </c:numRef>
          </c:xVal>
          <c:yVal>
            <c:numRef>
              <c:f>Sheet1!$B$9:$B$13</c:f>
              <c:numCache>
                <c:formatCode>General</c:formatCode>
                <c:ptCount val="5"/>
                <c:pt idx="0">
                  <c:v>10.0</c:v>
                </c:pt>
                <c:pt idx="1">
                  <c:v>12.0</c:v>
                </c:pt>
                <c:pt idx="2">
                  <c:v>14.0</c:v>
                </c:pt>
                <c:pt idx="3">
                  <c:v>16.0</c:v>
                </c:pt>
                <c:pt idx="4">
                  <c:v>18.0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Sheet1!$C$8</c:f>
              <c:strCache>
                <c:ptCount val="1"/>
                <c:pt idx="0">
                  <c:v>NMB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Sheet1!$A$9:$A$13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</c:numCache>
            </c:numRef>
          </c:xVal>
          <c:yVal>
            <c:numRef>
              <c:f>Sheet1!$C$9:$C$13</c:f>
              <c:numCache>
                <c:formatCode>General</c:formatCode>
                <c:ptCount val="5"/>
                <c:pt idx="0">
                  <c:v>7.0</c:v>
                </c:pt>
                <c:pt idx="1">
                  <c:v>9.0</c:v>
                </c:pt>
                <c:pt idx="2">
                  <c:v>11.0</c:v>
                </c:pt>
                <c:pt idx="3">
                  <c:v>13.0</c:v>
                </c:pt>
                <c:pt idx="4">
                  <c:v>15.0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7200664"/>
        <c:axId val="-2098012152"/>
      </c:scatterChart>
      <c:valAx>
        <c:axId val="-2097200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-2098012152"/>
        <c:crosses val="autoZero"/>
        <c:crossBetween val="midCat"/>
      </c:valAx>
      <c:valAx>
        <c:axId val="-2098012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-2097200664"/>
        <c:crosses val="autoZero"/>
        <c:crossBetween val="midCat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2"/>
          <c:order val="2"/>
          <c:tx>
            <c:strRef>
              <c:f>Sheet1!$E$8</c:f>
              <c:strCache>
                <c:ptCount val="1"/>
                <c:pt idx="0">
                  <c:v>APVR low C</c:v>
                </c:pt>
              </c:strCache>
            </c:strRef>
          </c:tx>
          <c:xVal>
            <c:numRef>
              <c:f>Sheet1!$D$9:$D$13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</c:numCache>
            </c:numRef>
          </c:xVal>
          <c:yVal>
            <c:numRef>
              <c:f>Sheet1!$E$9:$E$13</c:f>
              <c:numCache>
                <c:formatCode>General</c:formatCode>
                <c:ptCount val="5"/>
                <c:pt idx="0">
                  <c:v>4.0</c:v>
                </c:pt>
                <c:pt idx="1">
                  <c:v>8.0</c:v>
                </c:pt>
                <c:pt idx="2">
                  <c:v>12.0</c:v>
                </c:pt>
                <c:pt idx="3">
                  <c:v>16.0</c:v>
                </c:pt>
                <c:pt idx="4">
                  <c:v>20.0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Sheet1!$F$8</c:f>
              <c:strCache>
                <c:ptCount val="1"/>
                <c:pt idx="0">
                  <c:v>NMB</c:v>
                </c:pt>
              </c:strCache>
            </c:strRef>
          </c:tx>
          <c:xVal>
            <c:numRef>
              <c:f>Sheet1!$D$9:$D$13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</c:numCache>
            </c:numRef>
          </c:xVal>
          <c:yVal>
            <c:numRef>
              <c:f>Sheet1!$F$9:$F$13</c:f>
              <c:numCache>
                <c:formatCode>General</c:formatCode>
                <c:ptCount val="5"/>
                <c:pt idx="0">
                  <c:v>1.0</c:v>
                </c:pt>
                <c:pt idx="1">
                  <c:v>5.0</c:v>
                </c:pt>
                <c:pt idx="2">
                  <c:v>9.0</c:v>
                </c:pt>
                <c:pt idx="3">
                  <c:v>13.0</c:v>
                </c:pt>
                <c:pt idx="4">
                  <c:v>17.0</c:v>
                </c:pt>
              </c:numCache>
            </c:numRef>
          </c:yVal>
          <c:smooth val="1"/>
        </c:ser>
        <c:ser>
          <c:idx val="0"/>
          <c:order val="0"/>
          <c:tx>
            <c:strRef>
              <c:f>Sheet1!$E$8</c:f>
              <c:strCache>
                <c:ptCount val="1"/>
                <c:pt idx="0">
                  <c:v>APVR low C</c:v>
                </c:pt>
              </c:strCache>
            </c:strRef>
          </c:tx>
          <c:marker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xVal>
            <c:numRef>
              <c:f>Sheet1!$D$9:$D$13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</c:numCache>
            </c:numRef>
          </c:xVal>
          <c:yVal>
            <c:numRef>
              <c:f>Sheet1!$E$9:$E$13</c:f>
              <c:numCache>
                <c:formatCode>General</c:formatCode>
                <c:ptCount val="5"/>
                <c:pt idx="0">
                  <c:v>4.0</c:v>
                </c:pt>
                <c:pt idx="1">
                  <c:v>8.0</c:v>
                </c:pt>
                <c:pt idx="2">
                  <c:v>12.0</c:v>
                </c:pt>
                <c:pt idx="3">
                  <c:v>16.0</c:v>
                </c:pt>
                <c:pt idx="4">
                  <c:v>20.0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Sheet1!$F$8</c:f>
              <c:strCache>
                <c:ptCount val="1"/>
                <c:pt idx="0">
                  <c:v>NMB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7"/>
            <c:spPr>
              <a:solidFill>
                <a:srgbClr val="FF0000"/>
              </a:solidFill>
            </c:spPr>
          </c:marker>
          <c:xVal>
            <c:numRef>
              <c:f>Sheet1!$D$9:$D$13</c:f>
              <c:numCache>
                <c:formatCode>General</c:formatCode>
                <c:ptCount val="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</c:numCache>
            </c:numRef>
          </c:xVal>
          <c:yVal>
            <c:numRef>
              <c:f>Sheet1!$F$9:$F$13</c:f>
              <c:numCache>
                <c:formatCode>General</c:formatCode>
                <c:ptCount val="5"/>
                <c:pt idx="0">
                  <c:v>1.0</c:v>
                </c:pt>
                <c:pt idx="1">
                  <c:v>5.0</c:v>
                </c:pt>
                <c:pt idx="2">
                  <c:v>9.0</c:v>
                </c:pt>
                <c:pt idx="3">
                  <c:v>13.0</c:v>
                </c:pt>
                <c:pt idx="4">
                  <c:v>17.0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7312360"/>
        <c:axId val="-2098063064"/>
      </c:scatterChart>
      <c:valAx>
        <c:axId val="-2097312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-2098063064"/>
        <c:crosses val="autoZero"/>
        <c:crossBetween val="midCat"/>
      </c:valAx>
      <c:valAx>
        <c:axId val="-2098063064"/>
        <c:scaling>
          <c:orientation val="minMax"/>
          <c:max val="2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-209731236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nl-BE"/>
            </a:pPr>
            <a:r>
              <a:rPr lang="nl-BE" sz="1800" b="1" dirty="0"/>
              <a:t>Time to recover from T1 to T4/T1 ratio of </a:t>
            </a:r>
            <a:r>
              <a:rPr lang="nl-BE" sz="1800" b="1" dirty="0" smtClean="0"/>
              <a:t> 0.5  0.7 </a:t>
            </a:r>
            <a:r>
              <a:rPr lang="nl-BE" sz="1800" b="1" dirty="0"/>
              <a:t>and </a:t>
            </a:r>
            <a:r>
              <a:rPr lang="nl-BE" sz="1800" b="1" dirty="0" smtClean="0"/>
              <a:t>0.9 with </a:t>
            </a:r>
            <a:r>
              <a:rPr lang="nl-BE" sz="1800" b="1" dirty="0"/>
              <a:t>neostigmine dosed on TBW</a:t>
            </a:r>
            <a:endParaRPr lang="nl-BE" sz="2000" dirty="0"/>
          </a:p>
        </c:rich>
      </c:tx>
      <c:layout>
        <c:manualLayout>
          <c:xMode val="edge"/>
          <c:yMode val="edge"/>
          <c:x val="0.0992685085068799"/>
          <c:y val="0.02072297522497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2683476587934"/>
          <c:y val="0.133624524275689"/>
          <c:w val="0.860312784447371"/>
          <c:h val="0.58714976113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Blad2!$C$283</c:f>
              <c:strCache>
                <c:ptCount val="1"/>
                <c:pt idx="0">
                  <c:v>Normal weight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lang="nl-NL" sz="1200"/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Blad2!$D$282:$F$282</c:f>
              <c:numCache>
                <c:formatCode>General</c:formatCode>
                <c:ptCount val="3"/>
                <c:pt idx="0">
                  <c:v>0.5</c:v>
                </c:pt>
                <c:pt idx="1">
                  <c:v>0.700000000000002</c:v>
                </c:pt>
                <c:pt idx="2">
                  <c:v>0.9</c:v>
                </c:pt>
              </c:numCache>
            </c:numRef>
          </c:cat>
          <c:val>
            <c:numRef>
              <c:f>Blad2!$D$283:$F$283</c:f>
              <c:numCache>
                <c:formatCode>General</c:formatCode>
                <c:ptCount val="3"/>
                <c:pt idx="0">
                  <c:v>1.8</c:v>
                </c:pt>
                <c:pt idx="1">
                  <c:v>3.8</c:v>
                </c:pt>
                <c:pt idx="2">
                  <c:v>6.9</c:v>
                </c:pt>
              </c:numCache>
            </c:numRef>
          </c:val>
        </c:ser>
        <c:ser>
          <c:idx val="1"/>
          <c:order val="1"/>
          <c:tx>
            <c:strRef>
              <c:f>Blad2!$C$284</c:f>
              <c:strCache>
                <c:ptCount val="1"/>
                <c:pt idx="0">
                  <c:v>Overweight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lang="nl-NL" sz="1200"/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Blad2!$D$282:$F$282</c:f>
              <c:numCache>
                <c:formatCode>General</c:formatCode>
                <c:ptCount val="3"/>
                <c:pt idx="0">
                  <c:v>0.5</c:v>
                </c:pt>
                <c:pt idx="1">
                  <c:v>0.700000000000002</c:v>
                </c:pt>
                <c:pt idx="2">
                  <c:v>0.9</c:v>
                </c:pt>
              </c:numCache>
            </c:numRef>
          </c:cat>
          <c:val>
            <c:numRef>
              <c:f>Blad2!$D$284:$F$284</c:f>
              <c:numCache>
                <c:formatCode>General</c:formatCode>
                <c:ptCount val="3"/>
                <c:pt idx="0">
                  <c:v>1.700000000000001</c:v>
                </c:pt>
                <c:pt idx="1">
                  <c:v>3.3</c:v>
                </c:pt>
                <c:pt idx="2">
                  <c:v>14.6</c:v>
                </c:pt>
              </c:numCache>
            </c:numRef>
          </c:val>
        </c:ser>
        <c:ser>
          <c:idx val="2"/>
          <c:order val="2"/>
          <c:tx>
            <c:strRef>
              <c:f>Blad2!$C$285</c:f>
              <c:strCache>
                <c:ptCount val="1"/>
                <c:pt idx="0">
                  <c:v>Obese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lang="nl-NL" sz="1200"/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Blad2!$D$282:$F$282</c:f>
              <c:numCache>
                <c:formatCode>General</c:formatCode>
                <c:ptCount val="3"/>
                <c:pt idx="0">
                  <c:v>0.5</c:v>
                </c:pt>
                <c:pt idx="1">
                  <c:v>0.700000000000002</c:v>
                </c:pt>
                <c:pt idx="2">
                  <c:v>0.9</c:v>
                </c:pt>
              </c:numCache>
            </c:numRef>
          </c:cat>
          <c:val>
            <c:numRef>
              <c:f>Blad2!$D$285:$F$285</c:f>
              <c:numCache>
                <c:formatCode>General</c:formatCode>
                <c:ptCount val="3"/>
                <c:pt idx="0">
                  <c:v>2.1</c:v>
                </c:pt>
                <c:pt idx="1">
                  <c:v>4.8</c:v>
                </c:pt>
                <c:pt idx="2">
                  <c:v>25.9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16034120"/>
        <c:axId val="-2100760632"/>
      </c:barChart>
      <c:catAx>
        <c:axId val="2116034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nl-BE" sz="1600"/>
                </a:pPr>
                <a:r>
                  <a:rPr lang="en-US" sz="1600"/>
                  <a:t>T4/T1 ratio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nl-BE" sz="1400"/>
            </a:pPr>
            <a:endParaRPr lang="nl-NL"/>
          </a:p>
        </c:txPr>
        <c:crossAx val="-2100760632"/>
        <c:crosses val="autoZero"/>
        <c:auto val="1"/>
        <c:lblAlgn val="ctr"/>
        <c:lblOffset val="100"/>
        <c:noMultiLvlLbl val="0"/>
      </c:catAx>
      <c:valAx>
        <c:axId val="-210076063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nl-BE" sz="1800"/>
                </a:pPr>
                <a:r>
                  <a:rPr lang="en-US" sz="1800" dirty="0"/>
                  <a:t>time (minutes)</a:t>
                </a:r>
              </a:p>
            </c:rich>
          </c:tx>
          <c:layout>
            <c:manualLayout>
              <c:xMode val="edge"/>
              <c:yMode val="edge"/>
              <c:x val="0.0177506052597065"/>
              <c:y val="0.2255973777416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l-NL" sz="1200"/>
            </a:pPr>
            <a:endParaRPr lang="nl-NL"/>
          </a:p>
        </c:txPr>
        <c:crossAx val="211603412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2023451934558"/>
          <c:y val="0.223394416701498"/>
          <c:w val="0.646566407151341"/>
          <c:h val="0.0837171916010501"/>
        </c:manualLayout>
      </c:layout>
      <c:overlay val="0"/>
      <c:txPr>
        <a:bodyPr/>
        <a:lstStyle/>
        <a:p>
          <a:pPr>
            <a:defRPr lang="nl-BE" sz="1600"/>
          </a:pPr>
          <a:endParaRPr lang="nl-NL"/>
        </a:p>
      </c:txPr>
    </c:legend>
    <c:plotVisOnly val="1"/>
    <c:dispBlanksAs val="gap"/>
    <c:showDLblsOverMax val="0"/>
  </c:chart>
  <c:spPr>
    <a:solidFill>
      <a:sysClr val="window" lastClr="FFFFFF">
        <a:alpha val="95000"/>
      </a:sysClr>
    </a:solidFill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Sugammadex (n=50 )</c:v>
                </c:pt>
              </c:strCache>
            </c:strRef>
          </c:tx>
          <c:spPr>
            <a:solidFill>
              <a:srgbClr val="E89C35"/>
            </a:solidFill>
            <a:ln>
              <a:solidFill>
                <a:srgbClr val="5F5F5F"/>
              </a:solidFill>
            </a:ln>
          </c:spPr>
          <c:invertIfNegative val="0"/>
          <c:dLbls>
            <c:numFmt formatCode="#,##0.0" sourceLinked="0"/>
            <c:txPr>
              <a:bodyPr/>
              <a:lstStyle/>
              <a:p>
                <a:pPr>
                  <a:defRPr lang="nl-NL"/>
                </a:pPr>
                <a:endParaRPr lang="nl-N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0.9</c:v>
                </c:pt>
                <c:pt idx="1">
                  <c:v>&gt;0.8–&lt;0.9</c:v>
                </c:pt>
                <c:pt idx="2">
                  <c:v>&gt;0.7–  0.8</c:v>
                </c:pt>
                <c:pt idx="3">
                  <c:v>&gt;0.6–  0.7</c:v>
                </c:pt>
                <c:pt idx="4">
                  <c:v>0.6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96.0</c:v>
                </c:pt>
                <c:pt idx="1">
                  <c:v>2.0</c:v>
                </c:pt>
                <c:pt idx="2">
                  <c:v>0.0</c:v>
                </c:pt>
                <c:pt idx="3">
                  <c:v>0.0</c:v>
                </c:pt>
                <c:pt idx="4">
                  <c:v>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Neostigmine (n=43 )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5F5F5F"/>
              </a:solidFill>
            </a:ln>
          </c:spPr>
          <c:invertIfNegative val="0"/>
          <c:dLbls>
            <c:dLbl>
              <c:idx val="0"/>
              <c:layout>
                <c:manualLayout>
                  <c:x val="0.00347222222222222"/>
                  <c:y val="0.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 lang="nl-NL"/>
                </a:pPr>
                <a:endParaRPr lang="nl-N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0.9</c:v>
                </c:pt>
                <c:pt idx="1">
                  <c:v>&gt;0.8–&lt;0.9</c:v>
                </c:pt>
                <c:pt idx="2">
                  <c:v>&gt;0.7–  0.8</c:v>
                </c:pt>
                <c:pt idx="3">
                  <c:v>&gt;0.6–  0.7</c:v>
                </c:pt>
                <c:pt idx="4">
                  <c:v>0.6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39.5</c:v>
                </c:pt>
                <c:pt idx="1">
                  <c:v>14.0</c:v>
                </c:pt>
                <c:pt idx="2">
                  <c:v>11.6</c:v>
                </c:pt>
                <c:pt idx="3">
                  <c:v>11.6</c:v>
                </c:pt>
                <c:pt idx="4">
                  <c:v>23.3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0.9</c:v>
                </c:pt>
                <c:pt idx="1">
                  <c:v>&gt;0.8–&lt;0.9</c:v>
                </c:pt>
                <c:pt idx="2">
                  <c:v>&gt;0.7–  0.8</c:v>
                </c:pt>
                <c:pt idx="3">
                  <c:v>&gt;0.6–  0.7</c:v>
                </c:pt>
                <c:pt idx="4">
                  <c:v>0.6</c:v>
                </c:pt>
              </c:strCache>
            </c:strRef>
          </c:cat>
          <c:val>
            <c:numRef>
              <c:f>Sheet1!$D$2:$D$6</c:f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20198888"/>
        <c:axId val="-2102876216"/>
      </c:barChart>
      <c:catAx>
        <c:axId val="-2120198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nl-NL" sz="1800"/>
                </a:pPr>
                <a:r>
                  <a:rPr lang="en-US" sz="1800" dirty="0"/>
                  <a:t>TOF Ratio at or Before Extubation</a:t>
                </a:r>
              </a:p>
            </c:rich>
          </c:tx>
          <c:overlay val="0"/>
        </c:title>
        <c:majorTickMark val="out"/>
        <c:minorTickMark val="none"/>
        <c:tickLblPos val="nextTo"/>
        <c:spPr>
          <a:ln w="25400">
            <a:solidFill>
              <a:srgbClr val="5F5F5F"/>
            </a:solidFill>
          </a:ln>
        </c:spPr>
        <c:txPr>
          <a:bodyPr/>
          <a:lstStyle/>
          <a:p>
            <a:pPr>
              <a:defRPr lang="nl-NL"/>
            </a:pPr>
            <a:endParaRPr lang="nl-NL"/>
          </a:p>
        </c:txPr>
        <c:crossAx val="-2102876216"/>
        <c:crosses val="autoZero"/>
        <c:auto val="1"/>
        <c:lblAlgn val="ctr"/>
        <c:lblOffset val="0"/>
        <c:noMultiLvlLbl val="0"/>
      </c:catAx>
      <c:valAx>
        <c:axId val="-2102876216"/>
        <c:scaling>
          <c:orientation val="minMax"/>
          <c:max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nl-NL" sz="1800"/>
                </a:pPr>
                <a:r>
                  <a:rPr lang="en-US" sz="1800" dirty="0" smtClean="0"/>
                  <a:t>Patients, %</a:t>
                </a:r>
                <a:endParaRPr lang="en-US" sz="1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srgbClr val="5F5F5F"/>
            </a:solidFill>
          </a:ln>
        </c:spPr>
        <c:txPr>
          <a:bodyPr/>
          <a:lstStyle/>
          <a:p>
            <a:pPr>
              <a:defRPr lang="nl-NL"/>
            </a:pPr>
            <a:endParaRPr lang="nl-NL"/>
          </a:p>
        </c:txPr>
        <c:crossAx val="-2120198888"/>
        <c:crosses val="autoZero"/>
        <c:crossBetween val="between"/>
        <c:majorUnit val="10.0"/>
      </c:valAx>
    </c:plotArea>
    <c:legend>
      <c:legendPos val="t"/>
      <c:layout>
        <c:manualLayout>
          <c:xMode val="edge"/>
          <c:yMode val="edge"/>
          <c:x val="0.651396954286964"/>
          <c:y val="0.141892815166601"/>
          <c:w val="0.289086422790901"/>
          <c:h val="0.127973040944661"/>
        </c:manualLayout>
      </c:layout>
      <c:overlay val="0"/>
      <c:spPr>
        <a:ln w="12700">
          <a:solidFill>
            <a:srgbClr val="5F5F5F"/>
          </a:solidFill>
        </a:ln>
      </c:spPr>
      <c:txPr>
        <a:bodyPr/>
        <a:lstStyle/>
        <a:p>
          <a:pPr>
            <a:defRPr lang="nl-NL" sz="1400"/>
          </a:pPr>
          <a:endParaRPr lang="nl-NL"/>
        </a:p>
      </c:txPr>
    </c:legend>
    <c:plotVisOnly val="1"/>
    <c:dispBlanksAs val="gap"/>
    <c:showDLblsOverMax val="0"/>
  </c:chart>
  <c:txPr>
    <a:bodyPr/>
    <a:lstStyle/>
    <a:p>
      <a:pPr>
        <a:defRPr sz="1600" b="1"/>
      </a:pPr>
      <a:endParaRPr lang="nl-N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lang="nl-NL" sz="1600"/>
            </a:pPr>
            <a:r>
              <a:rPr lang="en-US" sz="1600" dirty="0" smtClean="0"/>
              <a:t>Time </a:t>
            </a:r>
            <a:r>
              <a:rPr lang="en-US" sz="1600" dirty="0"/>
              <a:t>(seconds) from TOF </a:t>
            </a:r>
            <a:r>
              <a:rPr lang="en-US" sz="1600" dirty="0" smtClean="0"/>
              <a:t>1.2  </a:t>
            </a:r>
            <a:r>
              <a:rPr lang="en-US" sz="1600" dirty="0"/>
              <a:t>to 90</a:t>
            </a:r>
            <a:r>
              <a:rPr lang="en-US" sz="1600" dirty="0" smtClean="0"/>
              <a:t>%</a:t>
            </a:r>
            <a:br>
              <a:rPr lang="en-US" sz="1600" dirty="0" smtClean="0"/>
            </a:br>
            <a:r>
              <a:rPr lang="en-US" sz="1600" dirty="0" smtClean="0"/>
              <a:t> </a:t>
            </a:r>
            <a:endParaRPr lang="en-US" sz="1600" dirty="0"/>
          </a:p>
          <a:p>
            <a:pPr>
              <a:defRPr lang="nl-NL" sz="1600"/>
            </a:pPr>
            <a:r>
              <a:rPr lang="en-US" sz="1600" dirty="0"/>
              <a:t>Sugammadex given in 2 mg/kg </a:t>
            </a:r>
          </a:p>
          <a:p>
            <a:pPr>
              <a:defRPr lang="nl-NL" sz="1600"/>
            </a:pPr>
            <a:r>
              <a:rPr lang="en-US" sz="1600" dirty="0"/>
              <a:t>IBW - IBW + 20% - IBW + 40% - RBW</a:t>
            </a:r>
          </a:p>
        </c:rich>
      </c:tx>
      <c:layout>
        <c:manualLayout>
          <c:xMode val="edge"/>
          <c:yMode val="edge"/>
          <c:x val="0.206543013164612"/>
          <c:y val="0.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time to 90% TOF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Sheet1!$B$3:$E$3</c:f>
                <c:numCache>
                  <c:formatCode>General</c:formatCode>
                  <c:ptCount val="4"/>
                  <c:pt idx="0">
                    <c:v>84.4</c:v>
                  </c:pt>
                  <c:pt idx="1">
                    <c:v>59.7</c:v>
                  </c:pt>
                  <c:pt idx="2">
                    <c:v>30.3</c:v>
                  </c:pt>
                  <c:pt idx="3">
                    <c:v>47.0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Ref>
              <c:f>Sheet1!$B$1:$E$1</c:f>
              <c:strCache>
                <c:ptCount val="4"/>
                <c:pt idx="0">
                  <c:v>IBW</c:v>
                </c:pt>
                <c:pt idx="1">
                  <c:v>IBW+20%</c:v>
                </c:pt>
                <c:pt idx="2">
                  <c:v>IBW+40%</c:v>
                </c:pt>
                <c:pt idx="3">
                  <c:v>RBW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188.9</c:v>
                </c:pt>
                <c:pt idx="1">
                  <c:v>154.6</c:v>
                </c:pt>
                <c:pt idx="2">
                  <c:v>112.5</c:v>
                </c:pt>
                <c:pt idx="3">
                  <c:v>128.8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6579656"/>
        <c:axId val="-2098809432"/>
      </c:barChart>
      <c:catAx>
        <c:axId val="21365796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-2098809432"/>
        <c:crosses val="autoZero"/>
        <c:auto val="1"/>
        <c:lblAlgn val="ctr"/>
        <c:lblOffset val="100"/>
        <c:noMultiLvlLbl val="0"/>
      </c:catAx>
      <c:valAx>
        <c:axId val="-20988094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2136579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nl-N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fr-BE"/>
            </a:pPr>
            <a:r>
              <a:rPr lang="nl-BE" sz="2000" dirty="0" err="1"/>
              <a:t>Number</a:t>
            </a:r>
            <a:r>
              <a:rPr lang="nl-BE" sz="2000" baseline="0" dirty="0"/>
              <a:t> of </a:t>
            </a:r>
            <a:r>
              <a:rPr lang="nl-BE" sz="2000" baseline="0" dirty="0" err="1"/>
              <a:t>patients</a:t>
            </a:r>
            <a:r>
              <a:rPr lang="nl-BE" sz="2000" baseline="0" dirty="0"/>
              <a:t> </a:t>
            </a:r>
            <a:r>
              <a:rPr lang="nl-BE" sz="2000" baseline="0" dirty="0" err="1"/>
              <a:t>with</a:t>
            </a:r>
            <a:r>
              <a:rPr lang="nl-BE" sz="2000" baseline="0" dirty="0"/>
              <a:t> </a:t>
            </a:r>
            <a:r>
              <a:rPr lang="nl-BE" sz="2000" baseline="0" dirty="0" err="1"/>
              <a:t>postoperative</a:t>
            </a:r>
            <a:r>
              <a:rPr lang="nl-BE" sz="2000" baseline="0" dirty="0"/>
              <a:t> </a:t>
            </a:r>
            <a:r>
              <a:rPr lang="nl-BE" sz="2000" baseline="0" err="1"/>
              <a:t>respiratory</a:t>
            </a:r>
            <a:r>
              <a:rPr lang="nl-BE" sz="2000" baseline="0" smtClean="0"/>
              <a:t> failure (</a:t>
            </a:r>
            <a:r>
              <a:rPr lang="nl-BE" sz="2000" baseline="0" dirty="0" smtClean="0"/>
              <a:t>n=1896</a:t>
            </a:r>
            <a:r>
              <a:rPr lang="nl-BE" sz="2000" baseline="0" dirty="0"/>
              <a:t>)</a:t>
            </a:r>
            <a:endParaRPr lang="nl-BE" sz="2000" dirty="0"/>
          </a:p>
        </c:rich>
      </c:tx>
      <c:layout>
        <c:manualLayout>
          <c:xMode val="edge"/>
          <c:yMode val="edge"/>
          <c:x val="0.184891926286949"/>
          <c:y val="0.01733420550231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305555555555556"/>
          <c:y val="0.305823855351416"/>
          <c:w val="0.938888888888891"/>
          <c:h val="0.54380176436278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lang="fr-BE" sz="1600"/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Blad2!$E$330:$F$330</c:f>
              <c:strCache>
                <c:ptCount val="2"/>
                <c:pt idx="0">
                  <c:v>before march 2009</c:v>
                </c:pt>
                <c:pt idx="1">
                  <c:v>from march 2009</c:v>
                </c:pt>
              </c:strCache>
            </c:strRef>
          </c:cat>
          <c:val>
            <c:numRef>
              <c:f>Blad2!$E$331:$F$331</c:f>
              <c:numCache>
                <c:formatCode>General</c:formatCode>
                <c:ptCount val="2"/>
                <c:pt idx="0">
                  <c:v>5.0</c:v>
                </c:pt>
                <c:pt idx="1">
                  <c:v>0.0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2120194072"/>
        <c:axId val="2136965240"/>
      </c:barChart>
      <c:catAx>
        <c:axId val="-212019407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lang="fr-BE" sz="1600"/>
            </a:pPr>
            <a:endParaRPr lang="nl-NL"/>
          </a:p>
        </c:txPr>
        <c:crossAx val="2136965240"/>
        <c:crosses val="autoZero"/>
        <c:auto val="1"/>
        <c:lblAlgn val="ctr"/>
        <c:lblOffset val="100"/>
        <c:noMultiLvlLbl val="0"/>
      </c:catAx>
      <c:valAx>
        <c:axId val="21369652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2120194072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>
        <a:alpha val="95000"/>
      </a:sysClr>
    </a:solidFill>
    <a:ln>
      <a:solidFill>
        <a:schemeClr val="tx1"/>
      </a:solidFill>
    </a:ln>
  </c:sp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Sheet1!$B$31</c:f>
              <c:strCache>
                <c:ptCount val="1"/>
                <c:pt idx="0">
                  <c:v>2004-2007</c:v>
                </c:pt>
              </c:strCache>
            </c:strRef>
          </c:tx>
          <c:spPr>
            <a:solidFill>
              <a:srgbClr val="FC2704"/>
            </a:solidFill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Sheet1!$A$32:$A$36</c:f>
              <c:strCache>
                <c:ptCount val="5"/>
                <c:pt idx="0">
                  <c:v>all complications</c:v>
                </c:pt>
                <c:pt idx="1">
                  <c:v>bleeding</c:v>
                </c:pt>
                <c:pt idx="2">
                  <c:v>reintervention</c:v>
                </c:pt>
                <c:pt idx="3">
                  <c:v>leaks</c:v>
                </c:pt>
                <c:pt idx="4">
                  <c:v>mortality</c:v>
                </c:pt>
              </c:strCache>
            </c:strRef>
          </c:cat>
          <c:val>
            <c:numRef>
              <c:f>Sheet1!$B$32:$B$36</c:f>
              <c:numCache>
                <c:formatCode>0.00%</c:formatCode>
                <c:ptCount val="5"/>
                <c:pt idx="0">
                  <c:v>0.049</c:v>
                </c:pt>
                <c:pt idx="1">
                  <c:v>0.0325</c:v>
                </c:pt>
                <c:pt idx="2">
                  <c:v>0.0235</c:v>
                </c:pt>
                <c:pt idx="3">
                  <c:v>0.002</c:v>
                </c:pt>
                <c:pt idx="4">
                  <c:v>0.0005</c:v>
                </c:pt>
              </c:numCache>
            </c:numRef>
          </c:val>
        </c:ser>
        <c:ser>
          <c:idx val="1"/>
          <c:order val="1"/>
          <c:tx>
            <c:strRef>
              <c:f>Sheet1!$C$31</c:f>
              <c:strCache>
                <c:ptCount val="1"/>
                <c:pt idx="0">
                  <c:v>2008-2009</c:v>
                </c:pt>
              </c:strCache>
            </c:strRef>
          </c:tx>
          <c:spPr>
            <a:solidFill>
              <a:schemeClr val="tx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Sheet1!$A$32:$A$36</c:f>
              <c:strCache>
                <c:ptCount val="5"/>
                <c:pt idx="0">
                  <c:v>all complications</c:v>
                </c:pt>
                <c:pt idx="1">
                  <c:v>bleeding</c:v>
                </c:pt>
                <c:pt idx="2">
                  <c:v>reintervention</c:v>
                </c:pt>
                <c:pt idx="3">
                  <c:v>leaks</c:v>
                </c:pt>
                <c:pt idx="4">
                  <c:v>mortality</c:v>
                </c:pt>
              </c:strCache>
            </c:strRef>
          </c:cat>
          <c:val>
            <c:numRef>
              <c:f>Sheet1!$C$32:$C$36</c:f>
              <c:numCache>
                <c:formatCode>0.00%</c:formatCode>
                <c:ptCount val="5"/>
                <c:pt idx="0">
                  <c:v>0.0525</c:v>
                </c:pt>
                <c:pt idx="1">
                  <c:v>0.0205</c:v>
                </c:pt>
                <c:pt idx="2">
                  <c:v>0.0145</c:v>
                </c:pt>
                <c:pt idx="3">
                  <c:v>0.001</c:v>
                </c:pt>
                <c:pt idx="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1037560"/>
        <c:axId val="-2101034552"/>
      </c:barChart>
      <c:catAx>
        <c:axId val="-2101037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-2101034552"/>
        <c:crosses val="autoZero"/>
        <c:auto val="1"/>
        <c:lblAlgn val="ctr"/>
        <c:lblOffset val="100"/>
        <c:noMultiLvlLbl val="0"/>
      </c:catAx>
      <c:valAx>
        <c:axId val="-210103455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lang="nl-NL"/>
            </a:pPr>
            <a:endParaRPr lang="nl-NL"/>
          </a:p>
        </c:txPr>
        <c:crossAx val="-210103756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lang="nl-NL"/>
          </a:pPr>
          <a:endParaRPr lang="nl-NL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Relationship Id="rId2" Type="http://schemas.openxmlformats.org/officeDocument/2006/relationships/image" Target="../media/image9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02EC9-FD89-E14A-BB4A-E55BDF7EFF2B}" type="datetimeFigureOut">
              <a:rPr lang="en-US"/>
              <a:pPr/>
              <a:t>13/04/12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6D96C-7843-B34A-A84B-EB66CCC80BDA}" type="slidenum">
              <a:rPr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249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90617-D4CD-E04A-BE7B-3F1212E428E6}" type="datetimeFigureOut">
              <a:rPr lang="en-US"/>
              <a:pPr/>
              <a:t>13/04/12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BBF29-CA87-2341-89BE-8CC462CF06B8}" type="slidenum">
              <a:rPr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614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Neuromuscular block is generally used: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To facilitate vocal records relaxation during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endotracheal intubation.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To establish and maintain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good surgical conditions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in other words, good relaxation of muscles within the surgical field. 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Sometimes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NMB can be combined with a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lighter level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of anesthesia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In situations where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 surgical precision is critical, 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rofound NMB can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avoid</a:t>
            </a:r>
            <a:r>
              <a:rPr 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even the slightest patient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movement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702BE-4202-914D-B56C-890C49469D89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3 Marcador de número de diapositiva"/>
          <p:cNvSpPr txBox="1">
            <a:spLocks noGrp="1"/>
          </p:cNvSpPr>
          <p:nvPr/>
        </p:nvSpPr>
        <p:spPr bwMode="auto">
          <a:xfrm>
            <a:off x="3884027" y="8683366"/>
            <a:ext cx="2972421" cy="45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268" tIns="49134" rIns="98268" bIns="49134" anchor="b"/>
          <a:lstStyle/>
          <a:p>
            <a:pPr algn="r" defTabSz="978307"/>
            <a:fld id="{103CDB2D-AEA4-4A0F-BD91-261A1EEF864B}" type="slidenum">
              <a:rPr lang="en-US" sz="1300">
                <a:solidFill>
                  <a:prstClr val="black"/>
                </a:solidFill>
                <a:latin typeface="Calibri" pitchFamily="34" charset="0"/>
                <a:cs typeface="Arial" charset="0"/>
              </a:rPr>
              <a:pPr algn="r" defTabSz="978307"/>
              <a:t>52</a:t>
            </a:fld>
            <a:endParaRPr lang="en-US" sz="13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2 Marcador de notas"/>
          <p:cNvSpPr>
            <a:spLocks noGrp="1"/>
          </p:cNvSpPr>
          <p:nvPr>
            <p:ph type="body" idx="3"/>
          </p:nvPr>
        </p:nvSpPr>
        <p:spPr bwMode="auto">
          <a:xfrm>
            <a:off x="894523" y="4497050"/>
            <a:ext cx="5277678" cy="39611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s-MX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</a:t>
            </a:r>
            <a:r>
              <a:rPr lang="es-MX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use of </a:t>
            </a:r>
            <a:r>
              <a:rPr lang="es-MX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routine</a:t>
            </a:r>
            <a:r>
              <a:rPr lang="es-MX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s-MX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monitoring</a:t>
            </a:r>
            <a:r>
              <a:rPr lang="es-MX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and </a:t>
            </a:r>
            <a:r>
              <a:rPr lang="es-MX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reversal</a:t>
            </a:r>
            <a:r>
              <a:rPr lang="es-MX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of NMB </a:t>
            </a:r>
            <a:r>
              <a:rPr lang="es-MX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may</a:t>
            </a:r>
            <a:r>
              <a:rPr lang="es-MX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s-MX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provide</a:t>
            </a:r>
            <a:r>
              <a:rPr lang="es-MX" baseline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s-MX" baseline="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clinical</a:t>
            </a:r>
            <a:r>
              <a:rPr lang="es-MX" baseline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s-MX" baseline="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benefits</a:t>
            </a:r>
            <a:r>
              <a:rPr lang="es-MX" baseline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</a:pPr>
            <a:endParaRPr lang="es-MX" baseline="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MX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Over</a:t>
            </a:r>
            <a:r>
              <a:rPr lang="es-MX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a 10-year period, there was an inverse relationship between the percentage of patients</a:t>
            </a:r>
            <a:r>
              <a:rPr lang="es-MX" baseline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who received reversal or monitoring of NMB and the percentage of patients who had residual blockade in the recovery </a:t>
            </a:r>
            <a:r>
              <a:rPr lang="es-MX" baseline="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room</a:t>
            </a:r>
            <a:r>
              <a:rPr lang="es-MX" baseline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s-MX" baseline="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MX" baseline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As neuromuscular blockade monitoring and </a:t>
            </a:r>
            <a:r>
              <a:rPr lang="es-MX" baseline="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reversal</a:t>
            </a:r>
            <a:r>
              <a:rPr lang="es-MX" baseline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s-MX" baseline="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increased</a:t>
            </a:r>
            <a:r>
              <a:rPr lang="es-MX" baseline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, the proportion of patients </a:t>
            </a:r>
            <a:r>
              <a:rPr lang="es-MX" baseline="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with</a:t>
            </a:r>
            <a:r>
              <a:rPr lang="es-MX" baseline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s-MX" baseline="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postoperative</a:t>
            </a:r>
            <a:r>
              <a:rPr lang="es-MX" baseline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residual blockade </a:t>
            </a:r>
            <a:r>
              <a:rPr lang="es-MX" baseline="0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decreased</a:t>
            </a:r>
            <a:r>
              <a:rPr lang="es-MX" baseline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  <a:endParaRPr lang="es-MX" sz="1100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110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purpose of this study was to compare neostigmine-induced reversal of vecuronium in normal weight, overweight and obese female patients.</a:t>
            </a:r>
          </a:p>
          <a:p>
            <a:endParaRPr lang="en-US" sz="1100" kern="12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10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Anaesthesia was induced and maintained with fentanyl, propofol and nitrous oxide. </a:t>
            </a:r>
          </a:p>
          <a:p>
            <a:endParaRPr lang="en-US" sz="1100" kern="12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10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Neuromuscular block was induced with vecuronium 0.1 mg/kg on the basis of the patient’s real body weight and was monitored using acceleromyographic</a:t>
            </a:r>
          </a:p>
          <a:p>
            <a:r>
              <a:rPr lang="en-US" sz="110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train-of-four (TOF) of the adductor pollicis. All patients received neostigmine 0.04 mg/kg combined with atropine 0.02 mg/kg at 25% recovery of the first twitch (T1) of TOF and were allowed to recover to a TOF ratio of 0.9.</a:t>
            </a:r>
          </a:p>
          <a:p>
            <a:endParaRPr lang="en-US" sz="1100" kern="12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10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Although not shown here, the time from administration of vecuronium to spontaneous recovery of T1 to 25% of control was significantly longer in the and</a:t>
            </a:r>
          </a:p>
          <a:p>
            <a:r>
              <a:rPr lang="en-US" sz="110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overweight groups as compared with the normal weight group. </a:t>
            </a:r>
          </a:p>
          <a:p>
            <a:endParaRPr lang="en-US" sz="1100" kern="12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10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times for facilitated recovery with neostigmine to a TOF ratio of 0.7 did not differ among groups. However, the recovery to a TOF ratio of 0.9 in the obese and the overweight groups were significantly longer than that in the normal weight group. </a:t>
            </a:r>
          </a:p>
          <a:p>
            <a:endParaRPr lang="en-US" sz="1100" kern="12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10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Recovery to a TOF ratio of 0.9 is slow in overweight and obese patients when vecuronium is dosed on the basis of the patient’s real body weight.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702BE-4202-914D-B56C-890C49469D89}" type="slidenum">
              <a:rPr lang="nl-NL" smtClean="0"/>
              <a:pPr/>
              <a:t>53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2E10DE-72CD-4C75-ADC4-BA0C343FCFDA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54</a:t>
            </a:fld>
            <a:endParaRPr lang="en-US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>
          <a:xfrm>
            <a:off x="819808" y="4333520"/>
            <a:ext cx="4965542" cy="4124680"/>
          </a:xfrm>
        </p:spPr>
        <p:txBody>
          <a:bodyPr>
            <a:normAutofit/>
          </a:bodyPr>
          <a:lstStyle/>
          <a:p>
            <a:pPr defTabSz="8973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This slide shows the time to full recovery from deep rocuronium-induced neuromuscular blockade after administration of sugammadex or neostigmine and the percentage of patients who achieved a train-of-four ratio of 0.9 at various times. </a:t>
            </a:r>
          </a:p>
          <a:p>
            <a:pPr defTabSz="8973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defTabSz="8973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 an exploratory analysis, the total rocuronium dose (ie, intubating dose alone vs intubating dose plus maintenance doses) had no effect on recovery time with sugammadex. </a:t>
            </a:r>
          </a:p>
          <a:p>
            <a:pPr defTabSz="8973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defTabSz="8973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 addition, the time to full recovery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 was similar when lower doses of sugammadex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or neostigmine were used.</a:t>
            </a:r>
            <a:endParaRPr lang="en-US" baseline="30000" dirty="0" smtClean="0">
              <a:latin typeface="Arial" pitchFamily="34" charset="0"/>
              <a:cs typeface="Arial" pitchFamily="34" charset="0"/>
            </a:endParaRPr>
          </a:p>
          <a:p>
            <a:pPr marL="224325" indent="-224325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883198" y="4321839"/>
            <a:ext cx="5064791" cy="413636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 this multicentre study, the recovery of patients after rocuronium-induced NMB 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using either sugammadex 4.0 mg/kg or neostigmine 50 </a:t>
            </a:r>
            <a:r>
              <a:rPr lang="el-GR" baseline="0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g/kg plus glycopyrrolate 10 </a:t>
            </a:r>
            <a:r>
              <a:rPr lang="el-GR" baseline="0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g/kg was compared. </a:t>
            </a:r>
          </a:p>
          <a:p>
            <a:pPr>
              <a:spcBef>
                <a:spcPct val="0"/>
              </a:spcBef>
            </a:pPr>
            <a:endParaRPr lang="en-US" baseline="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baseline="0" dirty="0" smtClean="0">
                <a:latin typeface="Arial" pitchFamily="34" charset="0"/>
                <a:cs typeface="Arial" pitchFamily="34" charset="0"/>
              </a:rPr>
              <a:t>At the time of extubation, 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TOF 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ratio of </a:t>
            </a:r>
            <a:r>
              <a:rPr lang="en-US" baseline="0" dirty="0" smtClean="0">
                <a:latin typeface="Arial" pitchFamily="34" charset="0"/>
                <a:cs typeface="Arial" pitchFamily="34" charset="0"/>
                <a:sym typeface="Symbol"/>
              </a:rPr>
              <a:t>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0.9 had been reached in 96.0% of patients in the sugammadex group compared with 39.5% of patients in the neostigmine group.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EF3A80-D616-4482-A13D-6BFA63942EFE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0" dirty="0" smtClean="0">
                <a:latin typeface="Arial" pitchFamily="34" charset="0"/>
                <a:cs typeface="Arial" pitchFamily="34" charset="0"/>
              </a:rPr>
              <a:t>Consideration</a:t>
            </a:r>
            <a:r>
              <a:rPr lang="en-US" i="0" baseline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pharmacodynamic effects of an NMB are important when using an NMB in morbidly obese patients.</a:t>
            </a:r>
          </a:p>
          <a:p>
            <a:endParaRPr lang="en-US" sz="1200" i="0" kern="12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i="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this study, 12 morbidly obese female patients (body mass index 40 kg/m</a:t>
            </a:r>
            <a:r>
              <a:rPr lang="en-US" sz="1200" i="0" kern="1200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 admitted for laparoscopic gastric banding were randomized into two groups. </a:t>
            </a:r>
          </a:p>
          <a:p>
            <a:pPr>
              <a:buFont typeface="Arial" pitchFamily="34" charset="0"/>
              <a:buChar char="•"/>
            </a:pPr>
            <a:r>
              <a:rPr lang="en-US" sz="1200" i="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Group received 0.6 mg/kg of rocuronium based on real body weight</a:t>
            </a:r>
          </a:p>
          <a:p>
            <a:pPr>
              <a:buFont typeface="Arial" pitchFamily="34" charset="0"/>
              <a:buChar char="•"/>
            </a:pPr>
            <a:r>
              <a:rPr lang="en-US" sz="1200" i="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Group 2 received 0.6 mg/kg of rocuronium based on ideal body weight. </a:t>
            </a:r>
          </a:p>
          <a:p>
            <a:endParaRPr lang="en-US" sz="1200" i="0" kern="12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i="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control group of 6 normal-weight female patients admitted for laparoscopic surgery, received rocuronium on the basis of their real body weight. 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NMB duration of action to 25% of twitch tension was more than double in Group 1 (55 min) compared with the other two groups (22 and 25 min;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&lt;0.001).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Duration of action was similar between Group 2 and control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morbidly obese patients, the duration of action of rocuronium is significantly prolonged when it is dosed according to real body weight.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702BE-4202-914D-B56C-890C49469D89}" type="slidenum">
              <a:rPr lang="nl-NL" smtClean="0"/>
              <a:pPr/>
              <a:t>56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To date, the dosing of sugammadex has based on real body weight without taking fat content into account.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This study compared the reversal of profound rocuronium-induced NMB in morbidly obese patients using doses of sugammadex based on four different weight corrections.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100 morbidly obese patients, scheduled for laparoscopic bariatric surgery under propofol-sufentanil anaesthesia, were randomly assigned four groups: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ideal body weight; ideal body weight + 20%; ideal body weight + 40%; and real body weight.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Patients received sugammadex 2 mg/kg, when adductor pollicis monitoring showed two responses.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There was no residual paralysis in any patient. Morbidly obese patients can safely be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decurarised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from rocuronium-induced NMB T1-T2 with sugammadex dosed at 2 mg/kg ideal body weight + 40% (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&lt; 0.0001).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702BE-4202-914D-B56C-890C49469D89}" type="slidenum">
              <a:rPr lang="nl-NL" smtClean="0"/>
              <a:pPr/>
              <a:t>57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702BE-4202-914D-B56C-890C49469D89}" type="slidenum">
              <a:rPr lang="nl-NL" smtClean="0"/>
              <a:pPr/>
              <a:t>58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8975"/>
            <a:ext cx="4554538" cy="3417888"/>
          </a:xfrm>
          <a:ln/>
        </p:spPr>
      </p:sp>
      <p:sp>
        <p:nvSpPr>
          <p:cNvPr id="1351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880546" y="4345587"/>
            <a:ext cx="5096910" cy="4290934"/>
          </a:xfrm>
          <a:noFill/>
          <a:ln/>
        </p:spPr>
        <p:txBody>
          <a:bodyPr lIns="0" tIns="0" rIns="0" bIns="0"/>
          <a:lstStyle/>
          <a:p>
            <a:pPr marL="168244" indent="-168244" defTabSz="897301"/>
            <a:endParaRPr lang="en-US" smtClean="0">
              <a:ea typeface="MS PGothic" pitchFamily="34" charset="-128"/>
            </a:endParaRPr>
          </a:p>
        </p:txBody>
      </p:sp>
      <p:sp>
        <p:nvSpPr>
          <p:cNvPr id="135172" name="AutoShape 5"/>
          <p:cNvSpPr>
            <a:spLocks/>
          </p:cNvSpPr>
          <p:nvPr/>
        </p:nvSpPr>
        <p:spPr bwMode="auto">
          <a:xfrm>
            <a:off x="5867194" y="915025"/>
            <a:ext cx="153746" cy="3122951"/>
          </a:xfrm>
          <a:prstGeom prst="rightBrace">
            <a:avLst>
              <a:gd name="adj1" fmla="val 1809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9730" tIns="44865" rIns="89730" bIns="44865" anchor="ctr"/>
          <a:lstStyle/>
          <a:p>
            <a:pPr defTabSz="897301"/>
            <a:endParaRPr lang="en-US" sz="1800">
              <a:latin typeface="Arial" charset="0"/>
            </a:endParaRPr>
          </a:p>
        </p:txBody>
      </p:sp>
      <p:sp>
        <p:nvSpPr>
          <p:cNvPr id="135173" name="Text Box 6"/>
          <p:cNvSpPr txBox="1">
            <a:spLocks noChangeArrowheads="1"/>
          </p:cNvSpPr>
          <p:nvPr/>
        </p:nvSpPr>
        <p:spPr bwMode="auto">
          <a:xfrm>
            <a:off x="6039575" y="2043972"/>
            <a:ext cx="7625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97301"/>
            <a:r>
              <a:rPr lang="en-US" sz="1000">
                <a:latin typeface="Arial" charset="0"/>
              </a:rPr>
              <a:t>[McKay 2010, p.4 of epublished  version,  Figure1A]</a:t>
            </a:r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4EBABE-9A10-D946-B791-7D0A2399FFEB}" type="slidenum">
              <a:rPr lang="nl-NL"/>
              <a:pPr/>
              <a:t>10</a:t>
            </a:fld>
            <a:endParaRPr lang="nl-NL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C9EA1C-0940-4A25-9921-8D8C91A90C58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4611" name="TextBox 6"/>
          <p:cNvSpPr txBox="1">
            <a:spLocks noChangeArrowheads="1"/>
          </p:cNvSpPr>
          <p:nvPr/>
        </p:nvSpPr>
        <p:spPr bwMode="auto">
          <a:xfrm>
            <a:off x="0" y="4754942"/>
            <a:ext cx="1172766" cy="161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12" tIns="44855" rIns="89712" bIns="44855">
            <a:spAutoFit/>
          </a:bodyPr>
          <a:lstStyle/>
          <a:p>
            <a:r>
              <a:rPr lang="en-US" sz="900">
                <a:solidFill>
                  <a:srgbClr val="000000"/>
                </a:solidFill>
              </a:rPr>
              <a:t>1/King: </a:t>
            </a:r>
          </a:p>
          <a:p>
            <a:r>
              <a:rPr lang="en-US" sz="900">
                <a:solidFill>
                  <a:srgbClr val="000000"/>
                </a:solidFill>
              </a:rPr>
              <a:t>p1393A,B</a:t>
            </a:r>
          </a:p>
          <a:p>
            <a:endParaRPr lang="en-US" sz="900">
              <a:solidFill>
                <a:srgbClr val="000000"/>
              </a:solidFill>
            </a:endParaRPr>
          </a:p>
          <a:p>
            <a:endParaRPr lang="en-US" sz="900">
              <a:solidFill>
                <a:srgbClr val="000000"/>
              </a:solidFill>
            </a:endParaRPr>
          </a:p>
          <a:p>
            <a:endParaRPr lang="en-US" sz="900">
              <a:solidFill>
                <a:srgbClr val="000000"/>
              </a:solidFill>
            </a:endParaRPr>
          </a:p>
          <a:p>
            <a:endParaRPr lang="en-US" sz="900">
              <a:solidFill>
                <a:srgbClr val="000000"/>
              </a:solidFill>
            </a:endParaRPr>
          </a:p>
          <a:p>
            <a:endParaRPr lang="en-US" sz="900">
              <a:solidFill>
                <a:srgbClr val="000000"/>
              </a:solidFill>
            </a:endParaRPr>
          </a:p>
          <a:p>
            <a:endParaRPr lang="en-US" sz="900">
              <a:solidFill>
                <a:srgbClr val="000000"/>
              </a:solidFill>
            </a:endParaRPr>
          </a:p>
          <a:p>
            <a:endParaRPr lang="en-US" sz="900">
              <a:solidFill>
                <a:srgbClr val="000000"/>
              </a:solidFill>
            </a:endParaRPr>
          </a:p>
          <a:p>
            <a:r>
              <a:rPr lang="en-US" sz="900">
                <a:solidFill>
                  <a:srgbClr val="000000"/>
                </a:solidFill>
              </a:rPr>
              <a:t>1/King:</a:t>
            </a:r>
          </a:p>
          <a:p>
            <a:r>
              <a:rPr lang="en-US" sz="900">
                <a:solidFill>
                  <a:srgbClr val="000000"/>
                </a:solidFill>
              </a:rPr>
              <a:t> p1394A,B</a:t>
            </a:r>
          </a:p>
        </p:txBody>
      </p:sp>
      <p:sp>
        <p:nvSpPr>
          <p:cNvPr id="86020" name="Notes Placeholder 9"/>
          <p:cNvSpPr>
            <a:spLocks noGrp="1"/>
          </p:cNvSpPr>
          <p:nvPr>
            <p:ph type="body" idx="1"/>
          </p:nvPr>
        </p:nvSpPr>
        <p:spPr bwMode="auto">
          <a:xfrm>
            <a:off x="872133" y="4343704"/>
            <a:ext cx="5299770" cy="411389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14290" indent="-11429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use of neuromuscular blockade (NMB) is also associated with decreased frequency of poor surgical view conditions.</a:t>
            </a:r>
          </a:p>
          <a:p>
            <a:pPr marL="114290" indent="-11429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This study investigated the effect of NMBA on the incidence of unacceptable surgical conditions for intra-abdominal surgery.</a:t>
            </a:r>
          </a:p>
          <a:p>
            <a:pPr marL="114290" indent="-11429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Surgical conditions were rated using a field rating assessment scale, where a score of 1 indicated excellent surgical view conditions and a score of 4 indicated poor surgical view conditions.</a:t>
            </a:r>
          </a:p>
          <a:p>
            <a:pPr marL="114290" indent="-11429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frequency of treatment failure due to acceptable surgical views was 17 of 61 (27.9%; 95% CI, 17.2–40.8%) for patients receiving placebo compared with 1 of 59 (1.7%; 95% CI, , 0.1–9.1%) for patients receiving NMBA (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P=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0.001)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King M. </a:t>
            </a:r>
            <a:r>
              <a:rPr lang="en-US" sz="1000" i="1" dirty="0" smtClean="0">
                <a:latin typeface="Arial" pitchFamily="34" charset="0"/>
                <a:cs typeface="Arial" pitchFamily="34" charset="0"/>
              </a:rPr>
              <a:t>Anesthesiology.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2000;93:1392–1397.</a:t>
            </a:r>
          </a:p>
        </p:txBody>
      </p:sp>
      <p:sp>
        <p:nvSpPr>
          <p:cNvPr id="324613" name="TextBox 8"/>
          <p:cNvSpPr txBox="1">
            <a:spLocks noChangeArrowheads="1"/>
          </p:cNvSpPr>
          <p:nvPr/>
        </p:nvSpPr>
        <p:spPr bwMode="auto">
          <a:xfrm>
            <a:off x="0" y="1776489"/>
            <a:ext cx="1143000" cy="2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r>
              <a:rPr lang="en-US" sz="900">
                <a:solidFill>
                  <a:srgbClr val="000000"/>
                </a:solidFill>
              </a:rPr>
              <a:t>1/King2000: p1394A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MX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71011" name="3 Marcador de número de diapositiva"/>
          <p:cNvSpPr txBox="1">
            <a:spLocks noGrp="1"/>
          </p:cNvSpPr>
          <p:nvPr/>
        </p:nvSpPr>
        <p:spPr bwMode="auto">
          <a:xfrm>
            <a:off x="3884027" y="8683366"/>
            <a:ext cx="2972421" cy="45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436" tIns="48218" rIns="96436" bIns="48218" anchor="b">
            <a:prstTxWarp prst="textNoShape">
              <a:avLst/>
            </a:prstTxWarp>
          </a:bodyPr>
          <a:lstStyle/>
          <a:p>
            <a:pPr algn="r" defTabSz="962729"/>
            <a:fld id="{549E2C69-2BFF-324E-8DC8-C7B8DA59B646}" type="slidenum">
              <a:rPr lang="en-US" sz="1300" b="1">
                <a:solidFill>
                  <a:srgbClr val="000000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pPr algn="r" defTabSz="962729"/>
              <a:t>21</a:t>
            </a:fld>
            <a:endParaRPr lang="en-US" sz="1300" b="1">
              <a:solidFill>
                <a:srgbClr val="000000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s-ES">
                <a:ea typeface="ＭＳ Ｐゴシック" pitchFamily="-65" charset="-128"/>
              </a:rPr>
              <a:t>We have to achieve a deep block at the AP in order to get a shadow block on the abdominal muscles and diafragm</a:t>
            </a:r>
          </a:p>
          <a:p>
            <a:r>
              <a:rPr lang="es-ES">
                <a:ea typeface="ＭＳ Ｐゴシック" pitchFamily="-65" charset="-128"/>
              </a:rPr>
              <a:t>A shadow block on the abdominal muscles and diafragm should ensure enough workspace and good surgical conditions</a:t>
            </a:r>
          </a:p>
          <a:p>
            <a:r>
              <a:rPr lang="es-ES">
                <a:ea typeface="ＭＳ Ｐゴシック" pitchFamily="-65" charset="-128"/>
              </a:rPr>
              <a:t>But</a:t>
            </a:r>
          </a:p>
          <a:p>
            <a:r>
              <a:rPr lang="es-ES">
                <a:ea typeface="ＭＳ Ｐゴシック" pitchFamily="-65" charset="-128"/>
              </a:rPr>
              <a:t>Be careful because sometimes a deep block is not enough</a:t>
            </a:r>
          </a:p>
          <a:p>
            <a:r>
              <a:rPr lang="es-ES">
                <a:ea typeface="ＭＳ Ｐゴシック" pitchFamily="-65" charset="-128"/>
              </a:rPr>
              <a:t>Somtimes the patient can move or cough during the procedure even with a deep block at the AP and we need a deeper level of anestesia or more opioids or even more NMBAs</a:t>
            </a:r>
          </a:p>
          <a:p>
            <a:endParaRPr lang="es-ES">
              <a:ea typeface="ＭＳ Ｐゴシック" pitchFamily="-65" charset="-128"/>
            </a:endParaRPr>
          </a:p>
          <a:p>
            <a:r>
              <a:rPr lang="es-ES">
                <a:ea typeface="ＭＳ Ｐゴシック" pitchFamily="-65" charset="-128"/>
              </a:rPr>
              <a:t>A deep block at the AP correlates with a shadow block on the abdominal muscles and diafragm</a:t>
            </a:r>
          </a:p>
        </p:txBody>
      </p:sp>
      <p:sp>
        <p:nvSpPr>
          <p:cNvPr id="2765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931415-3AF4-6942-BA20-F163C90913E6}" type="slidenum">
              <a:rPr lang="es-ES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s-ES">
                <a:ea typeface="ＭＳ Ｐゴシック" pitchFamily="-65" charset="-128"/>
              </a:rPr>
              <a:t>After 0.6 mg/k of rocuronium the patient was intubated and we achieved a deep block</a:t>
            </a:r>
          </a:p>
          <a:p>
            <a:r>
              <a:rPr lang="es-ES">
                <a:ea typeface="ＭＳ Ｐゴシック" pitchFamily="-65" charset="-128"/>
              </a:rPr>
              <a:t>At this point having the patiente 8-10 PTCs (señalar y poner foto de aguja de verres), we made the measure of the APVR and we calculate the PV0 and the Elastance</a:t>
            </a:r>
          </a:p>
          <a:p>
            <a:r>
              <a:rPr lang="es-ES">
                <a:ea typeface="ＭＳ Ｐゴシック" pitchFamily="-65" charset="-128"/>
              </a:rPr>
              <a:t>We noticed that a deep block was not  necessary so we keep the patient on a shadow block just with 1-2 TOF response at AP with a continium infusion of rocuronium beteween 5-7 ug/kg/min</a:t>
            </a:r>
          </a:p>
          <a:p>
            <a:r>
              <a:rPr lang="es-ES">
                <a:ea typeface="ＭＳ Ｐゴシック" pitchFamily="-65" charset="-128"/>
              </a:rPr>
              <a:t>During the gastric bypass procedure, the patient was on a antitrebdelenburg position, the IAP was 11-12 mmHg and the surgeon had  good surgical conditions and enough workspace</a:t>
            </a:r>
          </a:p>
          <a:p>
            <a:r>
              <a:rPr lang="es-ES">
                <a:ea typeface="ＭＳ Ｐゴシック" pitchFamily="-65" charset="-128"/>
              </a:rPr>
              <a:t>During the anexectomy procedure, the patient was changed to a trendelenburg position and the IAP rose to 13-14 mmHg, having the surgeon good surgycal conditions and enough workspace</a:t>
            </a:r>
          </a:p>
          <a:p>
            <a:endParaRPr lang="es-ES">
              <a:ea typeface="ＭＳ Ｐゴシック" pitchFamily="-65" charset="-128"/>
            </a:endParaRPr>
          </a:p>
          <a:p>
            <a:r>
              <a:rPr lang="es-ES" b="1">
                <a:ea typeface="ＭＳ Ｐゴシック" pitchFamily="-65" charset="-128"/>
              </a:rPr>
              <a:t>You have to take into account for the patient had had in importan weight loss (which improve de elastence) and the gastric procedure was done in a antitrendelenburg position (which lower the PV0)</a:t>
            </a:r>
          </a:p>
        </p:txBody>
      </p:sp>
      <p:sp>
        <p:nvSpPr>
          <p:cNvPr id="3379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948A59-17CF-C041-81C4-E90E5E91DAEA}" type="slidenum">
              <a:rPr lang="es-ES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BBF29-CA87-2341-89BE-8CC462CF06B8}" type="slidenum">
              <a:rPr lang="en-US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Partial neuromuscular transmission failure by NMB can evoke dysphagia and decreased inspiratory airflow, increasing the risk of susceptible patients to develop severe pulmonary complications.</a:t>
            </a:r>
          </a:p>
          <a:p>
            <a:endParaRPr lang="en-US" kern="12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This study assessed whether impaired neuromuscular transmission due to NMB predisposes individuals to inspiratory upper airway collapse.</a:t>
            </a:r>
          </a:p>
          <a:p>
            <a:endParaRPr lang="en-US" kern="12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kern="1200" baseline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retroglossal</a:t>
            </a:r>
            <a:r>
              <a:rPr lang="en-US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upper airway diameter increase observed during forced inspiration recovered to baseline values with recovery of the TOF ratio to unity.</a:t>
            </a:r>
          </a:p>
          <a:p>
            <a:endParaRPr lang="en-US" kern="12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kern="12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Images on this slide show that a partial paralysis evokes an impairment of upper airway diameter increase during forced inspiration.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702BE-4202-914D-B56C-890C49469D89}" type="slidenum">
              <a:rPr lang="nl-NL" smtClean="0"/>
              <a:pPr/>
              <a:t>50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C897C0-3764-43D8-89F3-1A99567CE397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mtClean="0">
              <a:cs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The return</a:t>
            </a:r>
            <a:r>
              <a:rPr lang="en-GB" baseline="0" dirty="0" smtClean="0">
                <a:latin typeface="Arial" pitchFamily="34" charset="0"/>
                <a:cs typeface="Arial" pitchFamily="34" charset="0"/>
              </a:rPr>
              <a:t> of the pharynx and upper airway to normal function is essential in post-operative patients after tracheal extubation. </a:t>
            </a:r>
          </a:p>
          <a:p>
            <a:pPr eaLnBrk="1" hangingPunct="1">
              <a:spcBef>
                <a:spcPct val="0"/>
              </a:spcBef>
            </a:pPr>
            <a:endParaRPr lang="en-GB" baseline="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baseline="0" dirty="0" smtClean="0">
                <a:latin typeface="Arial" pitchFamily="34" charset="0"/>
                <a:cs typeface="Arial" pitchFamily="34" charset="0"/>
              </a:rPr>
              <a:t>At TOF ratios of 0.6, 0.7, and 0.8 there was a marked reduction in the upper oesophageal resting tone.</a:t>
            </a:r>
          </a:p>
          <a:p>
            <a:pPr eaLnBrk="1" hangingPunct="1">
              <a:spcBef>
                <a:spcPct val="0"/>
              </a:spcBef>
            </a:pPr>
            <a:endParaRPr lang="en-GB" baseline="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baseline="0" dirty="0" smtClean="0">
                <a:latin typeface="Arial" pitchFamily="34" charset="0"/>
                <a:cs typeface="Arial" pitchFamily="34" charset="0"/>
              </a:rPr>
              <a:t>After recovery to a TOF ratio &gt;0.9, the upper oesophageal resting tone returned to a level similar to that of the control. 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EACD-C123-664E-9AD9-BE5C3F6EB668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D3090-1350-9043-99B1-C8BFCB15A1BB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5966-3F8F-2D4F-A0CC-30710757EF3B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E6138EA0-6F58-C54C-9432-62E3D1FA00D9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E6D89DC9-4410-664E-B565-0082BE8C7BA2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41BB9A21-C7B1-0E40-B3F0-F978592069A6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6B274-C380-9346-A466-5C602B3D0879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6B001-3BEA-2746-9173-76A8B918EC30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391400" cy="1066800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619500" cy="4724400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1676400"/>
            <a:ext cx="3619500" cy="4724400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BB12296-9D6C-1C46-A3E6-0D52658D61A2}" type="datetime1">
              <a:rPr lang="en-US" smtClean="0"/>
              <a:t>13/04/12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484438" y="6597650"/>
            <a:ext cx="4967287" cy="2603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international CAPE JPMulier 6 7 march 2012</a:t>
            </a:r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63EF8385-41C0-1746-BFFC-D9BA6B649A98}" type="slidenum">
              <a:rPr lang="nl-NL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D17B6-2059-C54A-8434-EA15E7AE3B0F}" type="datetime1">
              <a:rPr lang="en-US" smtClean="0"/>
              <a:t>13/04/12</a:t>
            </a:fld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EDBFF-D655-2949-9B41-612169A27A6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BE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6EE0A1D-4F4B-D446-8894-D4FBD715CAC4}" type="datetime1">
              <a:rPr lang="en-US" smtClean="0"/>
              <a:t>13/04/12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international CAPE JPMulier 6 7 march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7CEFAF8-AD59-7B42-A0D2-137570FD8AD2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7C8-CD04-7B4D-8843-371102A29E19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391400" cy="1066800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676400"/>
            <a:ext cx="3619500" cy="4724400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91100" y="1676400"/>
            <a:ext cx="3619500" cy="2286000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91100" y="4114800"/>
            <a:ext cx="3619500" cy="2286000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8715763-366E-E044-8337-FAB89BF3A7A4}" type="datetime1">
              <a:rPr lang="en-US" smtClean="0"/>
              <a:t>13/04/12</a:t>
            </a:fld>
            <a:endParaRPr lang="nl-N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84438" y="6597650"/>
            <a:ext cx="4967287" cy="2603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A363195B-27EF-1C47-AF6D-FF8044AF153C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45E12-EF27-AB42-AEC2-C48424D1BD6F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0F1E-6676-C94F-9023-FE94E3CC0DF1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8782-0570-2F4B-BE83-93C46752C441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8BD6-46DC-7D49-9892-46355B846DAF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55AF-5D6F-D648-8117-C87BECBFC580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169E2-1089-014A-BA8A-CE629DE92BB9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BB67B-3FEE-AA4F-BB0B-366C615BE5B2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l-B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0DC7659-9895-974A-8472-10F61216943F}" type="datetime1">
              <a:rPr lang="en-US" smtClean="0"/>
              <a:t>13/04/12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E82E258-15DF-7946-8560-5F94C43ACABA}" type="slidenum">
              <a:rPr lang="en-GB" smtClean="0"/>
              <a:pPr/>
              <a:t>‹nr.›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Excel_97_-_2004-blad1.xls"/><Relationship Id="rId5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Microsoft_Excel_97_-_2004-blad2.xls"/><Relationship Id="rId6" Type="http://schemas.openxmlformats.org/officeDocument/2006/relationships/image" Target="../media/image2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oleObject" Target="../embeddings/Microsoft_Excel_97_-_2004-blad3.xls"/><Relationship Id="rId5" Type="http://schemas.openxmlformats.org/officeDocument/2006/relationships/image" Target="../media/image29.emf"/><Relationship Id="rId6" Type="http://schemas.openxmlformats.org/officeDocument/2006/relationships/oleObject" Target="../embeddings/oleObject4.bin"/><Relationship Id="rId7" Type="http://schemas.openxmlformats.org/officeDocument/2006/relationships/oleObject" Target="../embeddings/Microsoft_Excel_97_-_2004-blad4.xls"/><Relationship Id="rId8" Type="http://schemas.openxmlformats.org/officeDocument/2006/relationships/image" Target="../media/image3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46.png"/><Relationship Id="rId5" Type="http://schemas.openxmlformats.org/officeDocument/2006/relationships/oleObject" Target="../embeddings/oleObject5.bin"/><Relationship Id="rId6" Type="http://schemas.openxmlformats.org/officeDocument/2006/relationships/oleObject" Target="../embeddings/Microsoft_Excel_97_-_2004-blad5.xls"/><Relationship Id="rId7" Type="http://schemas.openxmlformats.org/officeDocument/2006/relationships/image" Target="../media/image4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oleObject" Target="../embeddings/Microsoft_Excel_97_-_2004-blad6.xls"/><Relationship Id="rId5" Type="http://schemas.openxmlformats.org/officeDocument/2006/relationships/image" Target="../media/image4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oleObject" Target="../embeddings/Microsoft_Excel_97_-_2004-blad7.xls"/><Relationship Id="rId5" Type="http://schemas.openxmlformats.org/officeDocument/2006/relationships/image" Target="../media/image59.emf"/><Relationship Id="rId6" Type="http://schemas.openxmlformats.org/officeDocument/2006/relationships/oleObject" Target="../embeddings/oleObject8.bin"/><Relationship Id="rId7" Type="http://schemas.openxmlformats.org/officeDocument/2006/relationships/oleObject" Target="../embeddings/Microsoft_Excel_97_-_2004-blad8.xls"/><Relationship Id="rId8" Type="http://schemas.openxmlformats.org/officeDocument/2006/relationships/image" Target="../media/image60.emf"/><Relationship Id="rId9" Type="http://schemas.openxmlformats.org/officeDocument/2006/relationships/image" Target="../media/image61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7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oleObject" Target="../embeddings/oleObject9.bin"/><Relationship Id="rId6" Type="http://schemas.openxmlformats.org/officeDocument/2006/relationships/oleObject" Target="../embeddings/Microsoft_Excel_97_-_2004-blad9.xls"/><Relationship Id="rId7" Type="http://schemas.openxmlformats.org/officeDocument/2006/relationships/image" Target="../media/image78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6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5.jpeg"/><Relationship Id="rId8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oleObject" Target="../embeddings/Microsoft_Excel_97_-_2004-blad10.xls"/><Relationship Id="rId5" Type="http://schemas.openxmlformats.org/officeDocument/2006/relationships/image" Target="../media/image96.emf"/><Relationship Id="rId6" Type="http://schemas.openxmlformats.org/officeDocument/2006/relationships/oleObject" Target="../embeddings/oleObject11.bin"/><Relationship Id="rId7" Type="http://schemas.openxmlformats.org/officeDocument/2006/relationships/oleObject" Target="../embeddings/Microsoft_Excel_97_-_2004-blad11.xls"/><Relationship Id="rId8" Type="http://schemas.openxmlformats.org/officeDocument/2006/relationships/image" Target="../media/image9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5" Type="http://schemas.openxmlformats.org/officeDocument/2006/relationships/image" Target="../media/image103.png"/><Relationship Id="rId6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5.jpeg"/><Relationship Id="rId7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oleObject" Target="../embeddings/oleObject12.bin"/><Relationship Id="rId6" Type="http://schemas.openxmlformats.org/officeDocument/2006/relationships/oleObject" Target="../embeddings/Microsoft_Excel_97_-_2004-blad12.xls"/><Relationship Id="rId7" Type="http://schemas.openxmlformats.org/officeDocument/2006/relationships/image" Target="../media/image106.emf"/><Relationship Id="rId1" Type="http://schemas.openxmlformats.org/officeDocument/2006/relationships/vmlDrawing" Target="../drawings/vmlDrawing9.vml"/><Relationship Id="rId2" Type="http://schemas.openxmlformats.org/officeDocument/2006/relationships/tags" Target="../tags/tag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Relationship Id="rId3" Type="http://schemas.openxmlformats.org/officeDocument/2006/relationships/image" Target="../media/image10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0.png"/><Relationship Id="rId5" Type="http://schemas.openxmlformats.org/officeDocument/2006/relationships/image" Target="../media/image111.jpeg"/><Relationship Id="rId1" Type="http://schemas.microsoft.com/office/2007/relationships/media" Target="file://localhost/Users/jan_muli/congressen/congressen%202010/05%20lok%20Virga%20Jesse%20abbott%20schering%2018%2005%202010/MOV00977.MPG" TargetMode="External"/><Relationship Id="rId2" Type="http://schemas.openxmlformats.org/officeDocument/2006/relationships/video" Target="file://localhost/Users/jan_muli/congressen/congressen%202010/05%20lok%20Virga%20Jesse%20abbott%20schering%2018%2005%202010/MOV00977.M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5.png"/><Relationship Id="rId12" Type="http://schemas.openxmlformats.org/officeDocument/2006/relationships/image" Target="../media/image116.png"/><Relationship Id="rId13" Type="http://schemas.openxmlformats.org/officeDocument/2006/relationships/image" Target="../media/image117.png"/><Relationship Id="rId14" Type="http://schemas.openxmlformats.org/officeDocument/2006/relationships/image" Target="../media/image118.png"/><Relationship Id="rId1" Type="http://schemas.microsoft.com/office/2007/relationships/media" Target="file://localhost/Users/jan_muli/Pictures/scientific-clinical%20pictures/scientific-clinical%20pictures%202011/pictures%20clinical%20&amp;%20instruments%202011/MOV01858%20pos%20leaktest.MPG" TargetMode="External"/><Relationship Id="rId2" Type="http://schemas.openxmlformats.org/officeDocument/2006/relationships/video" Target="file://localhost/Users/jan_muli/Pictures/scientific-clinical%20pictures/scientific-clinical%20pictures%202011/pictures%20clinical%20&amp;%20instruments%202011/MOV01858%20pos%20leaktest.MPG" TargetMode="External"/><Relationship Id="rId3" Type="http://schemas.microsoft.com/office/2007/relationships/media" Target="file://localhost/Users/jan_muli/congressen/congressen%202010/05%20lezing%20Abbott%20brugge%204%205%20%202010/MOV00958.MPG" TargetMode="External"/><Relationship Id="rId4" Type="http://schemas.openxmlformats.org/officeDocument/2006/relationships/video" Target="file://localhost/Users/jan_muli/congressen/congressen%202010/05%20lezing%20Abbott%20brugge%204%205%20%202010/MOV00958.MPG" TargetMode="External"/><Relationship Id="rId5" Type="http://schemas.microsoft.com/office/2007/relationships/media" Target="file://localhost/Users/jan_muli/Pictures/scientific-clinical%20pictures/scientific-clinical%20pictures%202011/pictures%20clinical%20&amp;%20instruments%202011/MOV01665.MPG" TargetMode="External"/><Relationship Id="rId6" Type="http://schemas.openxmlformats.org/officeDocument/2006/relationships/video" Target="file://localhost/Users/jan_muli/Pictures/scientific-clinical%20pictures/scientific-clinical%20pictures%202011/pictures%20clinical%20&amp;%20instruments%202011/MOV01665.MPG" TargetMode="External"/><Relationship Id="rId7" Type="http://schemas.microsoft.com/office/2007/relationships/media" Target="file://localhost/Users/jan_muli/Pictures/scientific-clinical%20pictures/scientific-clinical%20pictures%202011/pictures%20clinical%20&amp;%20instruments%202011/MOV01861%20sec%20leaktest%20neg%20after%20first%20pos%20leaktest.MPG" TargetMode="External"/><Relationship Id="rId8" Type="http://schemas.openxmlformats.org/officeDocument/2006/relationships/video" Target="file://localhost/Users/jan_muli/Pictures/scientific-clinical%20pictures/scientific-clinical%20pictures%202011/pictures%20clinical%20&amp;%20instruments%202011/MOV01861%20sec%20leaktest%20neg%20after%20first%20pos%20leaktest.MPG" TargetMode="Externa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0.png"/><Relationship Id="rId12" Type="http://schemas.openxmlformats.org/officeDocument/2006/relationships/image" Target="../media/image121.png"/><Relationship Id="rId13" Type="http://schemas.openxmlformats.org/officeDocument/2006/relationships/image" Target="../media/image122.png"/><Relationship Id="rId14" Type="http://schemas.openxmlformats.org/officeDocument/2006/relationships/image" Target="../media/image123.jpeg"/><Relationship Id="rId1" Type="http://schemas.microsoft.com/office/2007/relationships/media" Target="file://localhost/Users/jan_muli/Pictures/scientific-clinical%20pictures/scientific-clinical%20pictures%202011/pictures%20clinical%20&amp;%20instruments%202011/MOV01858%20pos%20leaktest.MPG" TargetMode="External"/><Relationship Id="rId2" Type="http://schemas.openxmlformats.org/officeDocument/2006/relationships/video" Target="file://localhost/Users/jan_muli/Pictures/scientific-clinical%20pictures/scientific-clinical%20pictures%202011/pictures%20clinical%20&amp;%20instruments%202011/MOV01858%20pos%20leaktest.MPG" TargetMode="External"/><Relationship Id="rId3" Type="http://schemas.microsoft.com/office/2007/relationships/media" Target="file://localhost/Users/jan_muli/Pictures/scientific-clinical%20pictures/scientific-clinical%20pictures%202011/pictures%20clinical%20&amp;%20instruments%202011/MOV01859%20suture%20after%20pos%20leaktest.MPG" TargetMode="External"/><Relationship Id="rId4" Type="http://schemas.openxmlformats.org/officeDocument/2006/relationships/video" Target="file://localhost/Users/jan_muli/Pictures/scientific-clinical%20pictures/scientific-clinical%20pictures%202011/pictures%20clinical%20&amp;%20instruments%202011/MOV01859%20suture%20after%20pos%20leaktest.MPG" TargetMode="External"/><Relationship Id="rId5" Type="http://schemas.microsoft.com/office/2007/relationships/media" Target="file://localhost/Users/jan_muli/Pictures/scientific-clinical%20pictures/scientific-clinical%20pictures%202011/pictures%20clinical%20&amp;%20instruments%202011/MOV01860%20suture%20after%20pos%20leaktest.MPG" TargetMode="External"/><Relationship Id="rId6" Type="http://schemas.openxmlformats.org/officeDocument/2006/relationships/video" Target="file://localhost/Users/jan_muli/Pictures/scientific-clinical%20pictures/scientific-clinical%20pictures%202011/pictures%20clinical%20&amp;%20instruments%202011/MOV01860%20suture%20after%20pos%20leaktest.MPG" TargetMode="External"/><Relationship Id="rId7" Type="http://schemas.microsoft.com/office/2007/relationships/media" Target="file://localhost/Users/jan_muli/Pictures/scientific-clinical%20pictures/scientific-clinical%20pictures%202011/pictures%20clinical%20&amp;%20instruments%202011/MOV01861%20sec%20leaktest%20neg%20after%20first%20pos%20leaktest.MPG" TargetMode="External"/><Relationship Id="rId8" Type="http://schemas.openxmlformats.org/officeDocument/2006/relationships/video" Target="file://localhost/Users/jan_muli/Pictures/scientific-clinical%20pictures/scientific-clinical%20pictures%202011/pictures%20clinical%20&amp;%20instruments%202011/MOV01861%20sec%20leaktest%20neg%20after%20first%20pos%20leaktest.MPG" TargetMode="External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119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media" Target="file://localhost/Users/jan_muli/Pictures/iPhoto%20Library/Masters/2011/26%20Apr%202011/MOV01906.MPG" TargetMode="External"/><Relationship Id="rId4" Type="http://schemas.openxmlformats.org/officeDocument/2006/relationships/video" Target="file://localhost/Users/jan_muli/Pictures/iPhoto%20Library/Masters/2011/26%20Apr%202011/MOV01906.MPG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1" Type="http://schemas.microsoft.com/office/2007/relationships/media" Target="file://localhost/Users/jan_muli/Pictures/iPhoto%20Library/Masters/2011/26%20Apr%202011/MOV01905.MPG" TargetMode="External"/><Relationship Id="rId2" Type="http://schemas.openxmlformats.org/officeDocument/2006/relationships/video" Target="file://localhost/Users/jan_muli/Pictures/iPhoto%20Library/Masters/2011/26%20Apr%202011/MOV01905.M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Relationship Id="rId3" Type="http://schemas.openxmlformats.org/officeDocument/2006/relationships/image" Target="../media/image13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1.xml"/><Relationship Id="rId3" Type="http://schemas.openxmlformats.org/officeDocument/2006/relationships/chart" Target="../charts/char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4" Type="http://schemas.openxmlformats.org/officeDocument/2006/relationships/oleObject" Target="../embeddings/oleObject13.bin"/><Relationship Id="rId5" Type="http://schemas.openxmlformats.org/officeDocument/2006/relationships/oleObject" Target="../embeddings/Microsoft_Excel_97_-_2004-blad13.xls"/><Relationship Id="rId6" Type="http://schemas.openxmlformats.org/officeDocument/2006/relationships/image" Target="../media/image142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3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Relationship Id="rId3" Type="http://schemas.openxmlformats.org/officeDocument/2006/relationships/image" Target="../media/image14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48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9.jpeg"/><Relationship Id="rId5" Type="http://schemas.openxmlformats.org/officeDocument/2006/relationships/image" Target="../media/image150.jpeg"/><Relationship Id="rId6" Type="http://schemas.openxmlformats.org/officeDocument/2006/relationships/image" Target="../media/image151.png"/><Relationship Id="rId1" Type="http://schemas.microsoft.com/office/2007/relationships/media" Target="file://localhost/Users/jan_muli/congressen/congressen%202010/05%20lezing%20Abbott%20brugge%204%205%20%202010/MOV00981.MPG" TargetMode="External"/><Relationship Id="rId2" Type="http://schemas.openxmlformats.org/officeDocument/2006/relationships/video" Target="file://localhost/Users/jan_muli/congressen/congressen%202010/05%20lezing%20Abbott%20brugge%204%205%20%202010/MOV00981.M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4" Type="http://schemas.openxmlformats.org/officeDocument/2006/relationships/image" Target="../media/image154.jpeg"/><Relationship Id="rId5" Type="http://schemas.openxmlformats.org/officeDocument/2006/relationships/image" Target="../media/image155.jpeg"/><Relationship Id="rId6" Type="http://schemas.openxmlformats.org/officeDocument/2006/relationships/image" Target="../media/image156.jpeg"/><Relationship Id="rId7" Type="http://schemas.openxmlformats.org/officeDocument/2006/relationships/image" Target="../media/image157.jpeg"/><Relationship Id="rId8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164.jpeg"/><Relationship Id="rId5" Type="http://schemas.openxmlformats.org/officeDocument/2006/relationships/image" Target="../media/image165.jpeg"/><Relationship Id="rId6" Type="http://schemas.openxmlformats.org/officeDocument/2006/relationships/image" Target="../media/image16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7.png"/><Relationship Id="rId1" Type="http://schemas.microsoft.com/office/2007/relationships/media" Target="file://localhost/Users/jan_muli/congressen/congressen%202010/05%20lok%20Virga%20Jesse%20abbott%20schering%2018%2005%202010/MOV00972.MPG" TargetMode="External"/><Relationship Id="rId2" Type="http://schemas.openxmlformats.org/officeDocument/2006/relationships/video" Target="file://localhost/Users/jan_muli/congressen/congressen%202010/05%20lok%20Virga%20Jesse%20abbott%20schering%2018%2005%202010/MOV00972.MPG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8.png"/><Relationship Id="rId5" Type="http://schemas.openxmlformats.org/officeDocument/2006/relationships/image" Target="../media/image169.jpeg"/><Relationship Id="rId1" Type="http://schemas.microsoft.com/office/2007/relationships/media" Target="file://localhost/Users/jan_muli/congressen/congressen%202010/05%20lok%20Virga%20Jesse%20abbott%20schering%2018%2005%202010/MOV01077.MPG" TargetMode="External"/><Relationship Id="rId2" Type="http://schemas.openxmlformats.org/officeDocument/2006/relationships/video" Target="file://localhost/Users/jan_muli/congressen/congressen%202010/05%20lok%20Virga%20Jesse%20abbott%20schering%2018%2005%202010/MOV01077.MPG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0.png"/><Relationship Id="rId5" Type="http://schemas.openxmlformats.org/officeDocument/2006/relationships/image" Target="../media/image111.jpeg"/><Relationship Id="rId1" Type="http://schemas.microsoft.com/office/2007/relationships/media" Target="file://localhost/Users/jan_muli/congressen/congressen%202010/05%20lok%20Virga%20Jesse%20abbott%20schering%2018%2005%202010/MOV00977.MPG" TargetMode="External"/><Relationship Id="rId2" Type="http://schemas.openxmlformats.org/officeDocument/2006/relationships/video" Target="file://localhost/Users/jan_muli/congressen/congressen%202010/05%20lok%20Virga%20Jesse%20abbott%20schering%2018%2005%202010/MOV00977.MPG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06082"/>
            <a:ext cx="8211670" cy="1660800"/>
          </a:xfrm>
        </p:spPr>
        <p:txBody>
          <a:bodyPr anchor="t"/>
          <a:lstStyle/>
          <a:p>
            <a:pPr algn="l"/>
            <a:r>
              <a:rPr lang="en-GB" sz="2000" dirty="0" smtClean="0">
                <a:solidFill>
                  <a:srgbClr val="FFFF00"/>
                </a:solidFill>
              </a:rPr>
              <a:t>A. </a:t>
            </a:r>
            <a:r>
              <a:rPr lang="en-US" sz="2000" b="1" dirty="0" smtClean="0">
                <a:solidFill>
                  <a:srgbClr val="FFFF00"/>
                </a:solidFill>
              </a:rPr>
              <a:t>Use of Deep Muscle Relaxation in Laparoscopic Bariatric Surgery: J P Mulier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B. Importance of Deep Muscle Relaxation for the Laparoscopic Surgeon: B Dillemans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C. </a:t>
            </a:r>
            <a:r>
              <a:rPr lang="en-US" sz="2000" b="1" dirty="0" smtClean="0"/>
              <a:t>Reversal of Neuromuscular Blockade (NMB) in Morbidly Obese Patients: </a:t>
            </a:r>
            <a:r>
              <a:rPr lang="en-GB" sz="2000" dirty="0" smtClean="0"/>
              <a:t>P Van </a:t>
            </a:r>
            <a:r>
              <a:rPr lang="en-GB" sz="2000" dirty="0" err="1" smtClean="0"/>
              <a:t>Lancker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D. </a:t>
            </a:r>
            <a:r>
              <a:rPr lang="en-US" sz="2000" b="1" dirty="0" smtClean="0"/>
              <a:t>Using ERAS (enhanced recovery after surgery) for Laparoscopic Bariatric Surgery: J P Mulier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6350"/>
            <a:ext cx="8001000" cy="365125"/>
          </a:xfrm>
        </p:spPr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pic>
        <p:nvPicPr>
          <p:cNvPr id="7" name="Picture 7" descr="minnewaterklinie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7363" y="1588"/>
            <a:ext cx="2435225" cy="1825625"/>
          </a:xfrm>
          <a:prstGeom prst="rect">
            <a:avLst/>
          </a:prstGeom>
          <a:noFill/>
        </p:spPr>
      </p:pic>
      <p:pic>
        <p:nvPicPr>
          <p:cNvPr id="8" name="Picture 9" descr="200px-AZ-Sint-J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6075" y="31750"/>
            <a:ext cx="2447925" cy="1795463"/>
          </a:xfrm>
          <a:prstGeom prst="rect">
            <a:avLst/>
          </a:prstGeom>
          <a:noFill/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763" y="1936750"/>
            <a:ext cx="9139237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GB" dirty="0"/>
              <a:t>         1150                     1850                             1947	                   1977        2010  </a:t>
            </a:r>
          </a:p>
        </p:txBody>
      </p:sp>
      <p:pic>
        <p:nvPicPr>
          <p:cNvPr id="10" name="Picture 6" descr="sint jan brug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1"/>
            <a:ext cx="2232025" cy="1854201"/>
          </a:xfrm>
          <a:prstGeom prst="rect">
            <a:avLst/>
          </a:prstGeom>
          <a:noFill/>
        </p:spPr>
      </p:pic>
      <p:pic>
        <p:nvPicPr>
          <p:cNvPr id="11" name="Picture 8" descr="site oud sint jan 19 eeuw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2376488" cy="1828800"/>
          </a:xfrm>
          <a:prstGeom prst="rect">
            <a:avLst/>
          </a:prstGeom>
          <a:noFill/>
        </p:spPr>
      </p:pic>
      <p:pic>
        <p:nvPicPr>
          <p:cNvPr id="12" name="Picture 5" descr="JPM pictu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900" y="4982854"/>
            <a:ext cx="1295400" cy="1760846"/>
          </a:xfrm>
          <a:prstGeom prst="rect">
            <a:avLst/>
          </a:prstGeom>
          <a:noFill/>
        </p:spPr>
      </p:pic>
      <p:pic>
        <p:nvPicPr>
          <p:cNvPr id="13" name="Afbeelding 6" descr="212-1290_IMG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075" y="1588"/>
            <a:ext cx="2447925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143000" y="1150610"/>
            <a:ext cx="6869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</a:rPr>
              <a:t>Cape international </a:t>
            </a:r>
            <a:r>
              <a:rPr lang="en-GB" sz="2800" dirty="0" smtClean="0">
                <a:solidFill>
                  <a:srgbClr val="FFFF00"/>
                </a:solidFill>
              </a:rPr>
              <a:t>6 7 March Bruges 2012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392145" y="5095875"/>
            <a:ext cx="6172386" cy="162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 Paul Mulier MD PhD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Anaesthesiologist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Sint-Jan Brugge-Oostende, Belgium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8D42-DA3B-9046-A675-D82A31D1F0E6}" type="slidenum">
              <a:rPr lang="nl-NL"/>
              <a:pPr/>
              <a:t>10</a:t>
            </a:fld>
            <a:endParaRPr lang="nl-NL"/>
          </a:p>
        </p:txBody>
      </p:sp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CT scan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3812" name="Picture 4" descr="RY ex fit kl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988"/>
            <a:ext cx="9144000" cy="6886575"/>
          </a:xfrm>
          <a:prstGeom prst="rect">
            <a:avLst/>
          </a:prstGeom>
          <a:noFill/>
        </p:spPr>
      </p:pic>
      <p:sp>
        <p:nvSpPr>
          <p:cNvPr id="503813" name="Rectangle 5"/>
          <p:cNvSpPr>
            <a:spLocks noChangeArrowheads="1"/>
          </p:cNvSpPr>
          <p:nvPr/>
        </p:nvSpPr>
        <p:spPr bwMode="auto">
          <a:xfrm>
            <a:off x="0" y="6092825"/>
            <a:ext cx="909955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>
                <a:solidFill>
                  <a:schemeClr val="bg1"/>
                </a:solidFill>
                <a:latin typeface="Arial" charset="0"/>
              </a:rPr>
              <a:t>Mulier J.P., Coenegrachts  CT analysis of the elastic deformation and elongation of the abdominal </a:t>
            </a:r>
          </a:p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600">
                <a:solidFill>
                  <a:schemeClr val="bg1"/>
                </a:solidFill>
                <a:latin typeface="Arial" charset="0"/>
              </a:rPr>
              <a:t>wall during colon inflation for virtual coloscopy </a:t>
            </a:r>
          </a:p>
          <a:p>
            <a:pPr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1600">
                <a:solidFill>
                  <a:schemeClr val="bg1"/>
                </a:solidFill>
                <a:latin typeface="Arial" charset="0"/>
              </a:rPr>
              <a:t>Eur J Anesthesia 2008 Suppl</a:t>
            </a:r>
          </a:p>
        </p:txBody>
      </p:sp>
      <p:sp>
        <p:nvSpPr>
          <p:cNvPr id="503814" name="Oval 6"/>
          <p:cNvSpPr>
            <a:spLocks noChangeArrowheads="1"/>
          </p:cNvSpPr>
          <p:nvPr/>
        </p:nvSpPr>
        <p:spPr bwMode="auto">
          <a:xfrm>
            <a:off x="3275013" y="3284538"/>
            <a:ext cx="5400675" cy="2736850"/>
          </a:xfrm>
          <a:prstGeom prst="ellips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584760"/>
            <a:ext cx="8229600" cy="850900"/>
          </a:xfrm>
        </p:spPr>
        <p:txBody>
          <a:bodyPr/>
          <a:lstStyle/>
          <a:p>
            <a:pPr eaLnBrk="1" hangingPunct="1"/>
            <a:r>
              <a:rPr lang="nl-BE" sz="3200" dirty="0">
                <a:latin typeface="Calisto MT" charset="0"/>
              </a:rPr>
              <a:t>C</a:t>
            </a:r>
            <a:r>
              <a:rPr lang="nl-BE" sz="3200" dirty="0" smtClean="0">
                <a:latin typeface="Calisto MT" charset="0"/>
              </a:rPr>
              <a:t>ompliance (C) and Elastance (E) </a:t>
            </a:r>
            <a:br>
              <a:rPr lang="nl-BE" sz="3200" dirty="0" smtClean="0">
                <a:latin typeface="Calisto MT" charset="0"/>
              </a:rPr>
            </a:br>
            <a:r>
              <a:rPr lang="nl-BE" sz="3200" dirty="0" smtClean="0">
                <a:latin typeface="Calisto MT" charset="0"/>
              </a:rPr>
              <a:t>C=change in V/change in P (C= 1/E)</a:t>
            </a:r>
            <a:endParaRPr lang="nl-NL" sz="2000" dirty="0">
              <a:latin typeface="Calisto MT" charset="0"/>
            </a:endParaRPr>
          </a:p>
        </p:txBody>
      </p:sp>
      <p:graphicFrame>
        <p:nvGraphicFramePr>
          <p:cNvPr id="26626" name="Object 2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62016098"/>
              </p:ext>
            </p:extLst>
          </p:nvPr>
        </p:nvGraphicFramePr>
        <p:xfrm>
          <a:off x="742950" y="1277938"/>
          <a:ext cx="7586663" cy="509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09" r:id="rId4" imgW="7582797" imgH="5089739" progId="Excel.Sheet.8">
                  <p:embed/>
                </p:oleObj>
              </mc:Choice>
              <mc:Fallback>
                <p:oleObj r:id="rId4" imgW="7582797" imgH="5089739" progId="Excel.Sheet.8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950" y="1277938"/>
                        <a:ext cx="7586663" cy="5091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2339975" y="3068638"/>
            <a:ext cx="1012825" cy="37623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800"/>
              <a:t>PV0 = 5</a:t>
            </a:r>
            <a:endParaRPr lang="nl-NL" sz="1800"/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3924300" y="3556000"/>
            <a:ext cx="1584325" cy="37623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800" dirty="0"/>
              <a:t>E = 4 mmHg/l</a:t>
            </a:r>
            <a:endParaRPr lang="nl-NL" sz="1800" dirty="0"/>
          </a:p>
        </p:txBody>
      </p:sp>
      <p:sp>
        <p:nvSpPr>
          <p:cNvPr id="26629" name="Line 8"/>
          <p:cNvSpPr>
            <a:spLocks noChangeShapeType="1"/>
          </p:cNvSpPr>
          <p:nvPr/>
        </p:nvSpPr>
        <p:spPr bwMode="auto">
          <a:xfrm>
            <a:off x="2243138" y="4162425"/>
            <a:ext cx="2376487" cy="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30" name="Line 11"/>
          <p:cNvSpPr>
            <a:spLocks noChangeShapeType="1"/>
          </p:cNvSpPr>
          <p:nvPr/>
        </p:nvSpPr>
        <p:spPr bwMode="auto">
          <a:xfrm>
            <a:off x="7019925" y="4149725"/>
            <a:ext cx="0" cy="5762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31" name="Line 12"/>
          <p:cNvSpPr>
            <a:spLocks noChangeShapeType="1"/>
          </p:cNvSpPr>
          <p:nvPr/>
        </p:nvSpPr>
        <p:spPr bwMode="auto">
          <a:xfrm>
            <a:off x="7019925" y="2205038"/>
            <a:ext cx="0" cy="1944687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32" name="Line 13"/>
          <p:cNvSpPr>
            <a:spLocks noChangeShapeType="1"/>
          </p:cNvSpPr>
          <p:nvPr/>
        </p:nvSpPr>
        <p:spPr bwMode="auto">
          <a:xfrm>
            <a:off x="6229350" y="2159000"/>
            <a:ext cx="7921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633" name="Text Box 14"/>
          <p:cNvSpPr txBox="1">
            <a:spLocks noChangeArrowheads="1"/>
          </p:cNvSpPr>
          <p:nvPr/>
        </p:nvSpPr>
        <p:spPr bwMode="auto">
          <a:xfrm>
            <a:off x="3132138" y="1989138"/>
            <a:ext cx="3168650" cy="31432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400" dirty="0"/>
              <a:t>Higher insufflation pressures needed</a:t>
            </a:r>
            <a:endParaRPr lang="nl-NL" sz="1400" dirty="0"/>
          </a:p>
        </p:txBody>
      </p:sp>
      <p:sp>
        <p:nvSpPr>
          <p:cNvPr id="26634" name="Text Box 17"/>
          <p:cNvSpPr txBox="1">
            <a:spLocks noChangeArrowheads="1"/>
          </p:cNvSpPr>
          <p:nvPr/>
        </p:nvSpPr>
        <p:spPr bwMode="auto">
          <a:xfrm>
            <a:off x="533400" y="5999718"/>
            <a:ext cx="6781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FFFF"/>
                </a:solidFill>
              </a:rPr>
              <a:t>J Mulier, B Dillemans, M </a:t>
            </a:r>
            <a:r>
              <a:rPr lang="en-US" sz="1400" dirty="0" err="1">
                <a:solidFill>
                  <a:srgbClr val="FFFFFF"/>
                </a:solidFill>
              </a:rPr>
              <a:t>Crombach</a:t>
            </a:r>
            <a:r>
              <a:rPr lang="en-US" sz="1400" dirty="0">
                <a:solidFill>
                  <a:srgbClr val="FFFFFF"/>
                </a:solidFill>
              </a:rPr>
              <a:t>, C </a:t>
            </a:r>
            <a:r>
              <a:rPr lang="en-US" sz="1400" dirty="0" err="1">
                <a:solidFill>
                  <a:srgbClr val="FFFFFF"/>
                </a:solidFill>
              </a:rPr>
              <a:t>Missant</a:t>
            </a:r>
            <a:r>
              <a:rPr lang="en-US" sz="1400" dirty="0">
                <a:solidFill>
                  <a:srgbClr val="FFFFFF"/>
                </a:solidFill>
              </a:rPr>
              <a:t>, A </a:t>
            </a:r>
            <a:r>
              <a:rPr lang="en-US" sz="1400" dirty="0" err="1" smtClean="0">
                <a:solidFill>
                  <a:srgbClr val="FFFFFF"/>
                </a:solidFill>
              </a:rPr>
              <a:t>Sels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en-US" sz="1400" dirty="0">
                <a:solidFill>
                  <a:srgbClr val="FFFFFF"/>
                </a:solidFill>
              </a:rPr>
              <a:t> </a:t>
            </a:r>
          </a:p>
          <a:p>
            <a:pPr eaLnBrk="1" hangingPunct="1"/>
            <a:r>
              <a:rPr lang="en-US" sz="1400" dirty="0">
                <a:solidFill>
                  <a:srgbClr val="FFFFFF"/>
                </a:solidFill>
              </a:rPr>
              <a:t>On the abdominal pressure volume relationship.   </a:t>
            </a:r>
          </a:p>
          <a:p>
            <a:pPr eaLnBrk="1" hangingPunct="1"/>
            <a:r>
              <a:rPr lang="en-US" sz="1400" i="1" dirty="0">
                <a:solidFill>
                  <a:srgbClr val="FFFFFF"/>
                </a:solidFill>
              </a:rPr>
              <a:t>The Internet Journal of Anesthesiology. 2009; 21: 1.</a:t>
            </a:r>
            <a:endParaRPr lang="nl-NL" sz="1400" dirty="0">
              <a:solidFill>
                <a:srgbClr val="FFFFFF"/>
              </a:solidFill>
            </a:endParaRPr>
          </a:p>
        </p:txBody>
      </p:sp>
      <p:sp>
        <p:nvSpPr>
          <p:cNvPr id="26635" name="Text Box 10"/>
          <p:cNvSpPr txBox="1">
            <a:spLocks noChangeArrowheads="1"/>
          </p:cNvSpPr>
          <p:nvPr/>
        </p:nvSpPr>
        <p:spPr bwMode="auto">
          <a:xfrm>
            <a:off x="6132513" y="3625850"/>
            <a:ext cx="1773237" cy="52387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400"/>
              <a:t>Insufficient intra abdominal volume</a:t>
            </a:r>
            <a:endParaRPr lang="nl-NL" sz="1400"/>
          </a:p>
        </p:txBody>
      </p:sp>
      <p:sp>
        <p:nvSpPr>
          <p:cNvPr id="26636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1880EA-7FA6-4B42-A207-99B7A3719F98}" type="slidenum">
              <a:rPr lang="nl-NL" sz="1200">
                <a:solidFill>
                  <a:schemeClr val="bg2"/>
                </a:solidFill>
              </a:rPr>
              <a:pPr eaLnBrk="1" hangingPunct="1"/>
              <a:t>11</a:t>
            </a:fld>
            <a:endParaRPr lang="nl-NL" sz="1200">
              <a:solidFill>
                <a:schemeClr val="bg2"/>
              </a:solidFill>
            </a:endParaRP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CAPE JPMulier 6 7 march 2012</a:t>
            </a:r>
            <a:endParaRPr lang="nl-N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Measuring</a:t>
            </a:r>
            <a:r>
              <a:rPr lang="fr-FR" dirty="0" smtClean="0"/>
              <a:t> abdominal </a:t>
            </a:r>
            <a:r>
              <a:rPr lang="fr-FR" dirty="0" err="1" smtClean="0"/>
              <a:t>compliance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laparoscopic</a:t>
            </a:r>
            <a:r>
              <a:rPr lang="fr-FR" dirty="0" smtClean="0"/>
              <a:t> </a:t>
            </a:r>
            <a:r>
              <a:rPr lang="fr-FR" dirty="0" err="1" smtClean="0"/>
              <a:t>surgery</a:t>
            </a:r>
            <a:endParaRPr lang="fr-FR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Movie</a:t>
            </a:r>
            <a:r>
              <a:rPr lang="fr-FR" dirty="0" smtClean="0"/>
              <a:t> </a:t>
            </a:r>
            <a:r>
              <a:rPr lang="fr-FR" dirty="0" err="1" smtClean="0"/>
              <a:t>showing</a:t>
            </a:r>
            <a:r>
              <a:rPr lang="fr-FR" dirty="0" smtClean="0"/>
              <a:t> a patient case</a:t>
            </a:r>
            <a:endParaRPr lang="fr-FR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965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762000" eaLnBrk="1" hangingPunct="1"/>
            <a:r>
              <a:rPr lang="en-US" sz="2800" smtClean="0"/>
              <a:t>Use of NMBA is Associated With Decreased Frequency of Poor Surgical View Conditions</a:t>
            </a:r>
            <a:r>
              <a:rPr lang="en-US" sz="2800" baseline="30000" smtClean="0"/>
              <a:t>1,a</a:t>
            </a:r>
            <a:endParaRPr lang="en-GB" sz="2800" baseline="30000" smtClean="0"/>
          </a:p>
        </p:txBody>
      </p:sp>
      <p:sp>
        <p:nvSpPr>
          <p:cNvPr id="317444" name="Text Box 4"/>
          <p:cNvSpPr txBox="1">
            <a:spLocks noChangeArrowheads="1"/>
          </p:cNvSpPr>
          <p:nvPr/>
        </p:nvSpPr>
        <p:spPr bwMode="auto">
          <a:xfrm>
            <a:off x="57150" y="6538913"/>
            <a:ext cx="3451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b="1">
                <a:solidFill>
                  <a:srgbClr val="FFFFFF"/>
                </a:solidFill>
              </a:rPr>
              <a:t>1.</a:t>
            </a:r>
            <a:r>
              <a:rPr lang="fr-FR" sz="1200">
                <a:solidFill>
                  <a:srgbClr val="FFFFFF"/>
                </a:solidFill>
              </a:rPr>
              <a:t> King M. </a:t>
            </a:r>
            <a:r>
              <a:rPr lang="fr-FR" sz="1200" i="1">
                <a:solidFill>
                  <a:srgbClr val="FFFFFF"/>
                </a:solidFill>
              </a:rPr>
              <a:t>Anesthesiology</a:t>
            </a:r>
            <a:r>
              <a:rPr lang="fr-FR" sz="1200">
                <a:solidFill>
                  <a:srgbClr val="FFFFFF"/>
                </a:solidFill>
              </a:rPr>
              <a:t>. 2000;93:1392–1397.</a:t>
            </a:r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317445" name="TextBox 4"/>
          <p:cNvSpPr txBox="1">
            <a:spLocks noChangeArrowheads="1"/>
          </p:cNvSpPr>
          <p:nvPr/>
        </p:nvSpPr>
        <p:spPr bwMode="auto">
          <a:xfrm>
            <a:off x="219075" y="5102225"/>
            <a:ext cx="876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aseline="30000">
                <a:solidFill>
                  <a:srgbClr val="FFFFFF"/>
                </a:solidFill>
              </a:rPr>
              <a:t>a</a:t>
            </a:r>
            <a:r>
              <a:rPr lang="en-US" sz="1200">
                <a:solidFill>
                  <a:srgbClr val="FFFFFF"/>
                </a:solidFill>
              </a:rPr>
              <a:t> In a randomized, blinded, placebo-controlled study of 120 patients undergoing radical retropubic prostatectomy, patients received an infusion of NMBA (n=59) or saline (placebo, n=61) beginning 5 minutes after fascial incision. At 15 minute intervals, the surgical field was graded from 1 (excellent) to 4 (unacceptable). Patients who were graded as having an unacceptable surgical field received rescue NMBA.</a:t>
            </a:r>
          </a:p>
        </p:txBody>
      </p:sp>
      <p:graphicFrame>
        <p:nvGraphicFramePr>
          <p:cNvPr id="317442" name="Chart 34"/>
          <p:cNvGraphicFramePr>
            <a:graphicFrameLocks/>
          </p:cNvGraphicFramePr>
          <p:nvPr/>
        </p:nvGraphicFramePr>
        <p:xfrm>
          <a:off x="1493838" y="1658938"/>
          <a:ext cx="6442075" cy="325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97" r:id="rId5" imgW="6645216" imgH="3279932" progId="Excel.Sheet.8">
                  <p:embed/>
                </p:oleObj>
              </mc:Choice>
              <mc:Fallback>
                <p:oleObj r:id="rId5" imgW="6645216" imgH="3279932" progId="Excel.Sheet.8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3838" y="1658938"/>
                        <a:ext cx="6442075" cy="325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46" name="TextBox 37"/>
          <p:cNvSpPr txBox="1">
            <a:spLocks noChangeArrowheads="1"/>
          </p:cNvSpPr>
          <p:nvPr/>
        </p:nvSpPr>
        <p:spPr bwMode="auto">
          <a:xfrm>
            <a:off x="3138488" y="4365625"/>
            <a:ext cx="8699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292523"/>
                </a:solidFill>
              </a:rPr>
              <a:t>Placebo</a:t>
            </a:r>
            <a:br>
              <a:rPr lang="en-US" sz="1400" b="1">
                <a:solidFill>
                  <a:srgbClr val="292523"/>
                </a:solidFill>
              </a:rPr>
            </a:br>
            <a:r>
              <a:rPr lang="en-US" sz="1400" b="1">
                <a:solidFill>
                  <a:srgbClr val="292523"/>
                </a:solidFill>
              </a:rPr>
              <a:t>n=61</a:t>
            </a:r>
          </a:p>
        </p:txBody>
      </p:sp>
      <p:sp>
        <p:nvSpPr>
          <p:cNvPr id="317447" name="TextBox 38"/>
          <p:cNvSpPr txBox="1">
            <a:spLocks noChangeArrowheads="1"/>
          </p:cNvSpPr>
          <p:nvPr/>
        </p:nvSpPr>
        <p:spPr bwMode="auto">
          <a:xfrm>
            <a:off x="6056313" y="4365625"/>
            <a:ext cx="7239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292523"/>
                </a:solidFill>
              </a:rPr>
              <a:t>NMBA</a:t>
            </a:r>
          </a:p>
          <a:p>
            <a:pPr algn="ctr"/>
            <a:r>
              <a:rPr lang="en-US" sz="1400" b="1">
                <a:solidFill>
                  <a:srgbClr val="292523"/>
                </a:solidFill>
              </a:rPr>
              <a:t>n=59</a:t>
            </a:r>
          </a:p>
        </p:txBody>
      </p:sp>
      <p:sp>
        <p:nvSpPr>
          <p:cNvPr id="317448" name="TextBox 47"/>
          <p:cNvSpPr txBox="1">
            <a:spLocks noChangeArrowheads="1"/>
          </p:cNvSpPr>
          <p:nvPr/>
        </p:nvSpPr>
        <p:spPr bwMode="auto">
          <a:xfrm>
            <a:off x="5189538" y="3382963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 </a:t>
            </a:r>
            <a:r>
              <a:rPr lang="en-US" sz="1200" b="1" i="1">
                <a:solidFill>
                  <a:srgbClr val="000000"/>
                </a:solidFill>
              </a:rPr>
              <a:t>P</a:t>
            </a:r>
            <a:r>
              <a:rPr lang="en-US" sz="1200" b="1">
                <a:solidFill>
                  <a:srgbClr val="000000"/>
                </a:solidFill>
              </a:rPr>
              <a:t>&lt;0.001 placebo vs NMBA</a:t>
            </a:r>
          </a:p>
        </p:txBody>
      </p:sp>
      <p:sp>
        <p:nvSpPr>
          <p:cNvPr id="317449" name="TextBox 19"/>
          <p:cNvSpPr txBox="1">
            <a:spLocks noChangeArrowheads="1"/>
          </p:cNvSpPr>
          <p:nvPr/>
        </p:nvSpPr>
        <p:spPr bwMode="auto">
          <a:xfrm rot="-5400000">
            <a:off x="-593724" y="2649537"/>
            <a:ext cx="345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FF"/>
                </a:solidFill>
              </a:rPr>
              <a:t>% Patients with poor surgical view conditions</a:t>
            </a:r>
          </a:p>
        </p:txBody>
      </p:sp>
      <p:sp>
        <p:nvSpPr>
          <p:cNvPr id="317450" name="Rectangle 11"/>
          <p:cNvSpPr>
            <a:spLocks noChangeArrowheads="1"/>
          </p:cNvSpPr>
          <p:nvPr/>
        </p:nvSpPr>
        <p:spPr bwMode="auto">
          <a:xfrm>
            <a:off x="212725" y="6194425"/>
            <a:ext cx="73263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NMBA=neuromuscular blocking agent.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13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CAPE JPMulier 6 7 march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7E40F6-4A6D-4677-AD7A-2FDFB7D4652B}" type="slidenum">
              <a:rPr lang="en-GB"/>
              <a:pPr>
                <a:defRPr/>
              </a:pPr>
              <a:t>14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7AA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DSC0172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2968" y="3867625"/>
            <a:ext cx="3891032" cy="299037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508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GB" sz="2800"/>
              <a:t>Surgical workspace without - with NMB </a:t>
            </a:r>
            <a:br>
              <a:rPr lang="en-GB" sz="2800"/>
            </a:br>
            <a:r>
              <a:rPr lang="en-GB" sz="2400"/>
              <a:t>in one obese patient BMI 46: </a:t>
            </a:r>
            <a:br>
              <a:rPr lang="en-GB" sz="2400"/>
            </a:br>
            <a:r>
              <a:rPr lang="en-GB" sz="1800"/>
              <a:t>PV0 = 9 mmHg drops to 6 mmHg.  E remains constant at 2 mmHg/liter</a:t>
            </a:r>
            <a:endParaRPr lang="en-GB" sz="2400"/>
          </a:p>
        </p:txBody>
      </p:sp>
      <p:pic>
        <p:nvPicPr>
          <p:cNvPr id="10" name="Picture 9" descr="DSC017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867625"/>
            <a:ext cx="4022394" cy="2990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102" y="5802997"/>
            <a:ext cx="3789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Pressure  15 gives volume of 3 liter</a:t>
            </a:r>
          </a:p>
          <a:p>
            <a:r>
              <a:rPr lang="en-GB">
                <a:solidFill>
                  <a:schemeClr val="bg1"/>
                </a:solidFill>
              </a:rPr>
              <a:t>Workspace.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92809" y="5657671"/>
            <a:ext cx="3999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Pressure  14 gives volume of 4 liter</a:t>
            </a:r>
          </a:p>
          <a:p>
            <a:r>
              <a:rPr lang="en-GB">
                <a:solidFill>
                  <a:schemeClr val="bg1"/>
                </a:solidFill>
              </a:rPr>
              <a:t>Workspace. View is more from above</a:t>
            </a:r>
          </a:p>
          <a:p>
            <a:r>
              <a:rPr lang="en-GB">
                <a:solidFill>
                  <a:schemeClr val="bg1"/>
                </a:solidFill>
              </a:rPr>
              <a:t>More space and better access </a:t>
            </a:r>
          </a:p>
          <a:p>
            <a:endParaRPr lang="en-GB">
              <a:solidFill>
                <a:schemeClr val="bg1"/>
              </a:solidFill>
            </a:endParaRPr>
          </a:p>
        </p:txBody>
      </p:sp>
      <p:pic>
        <p:nvPicPr>
          <p:cNvPr id="13" name="Content Placeholder 3" descr="DSC0172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83522" y="1417638"/>
            <a:ext cx="2498681" cy="1615271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/>
        </p:nvSpPr>
        <p:spPr>
          <a:xfrm>
            <a:off x="-246062" y="1417638"/>
            <a:ext cx="9144000" cy="2449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solidFill>
                  <a:srgbClr val="FFFFFF"/>
                </a:solidFill>
              </a:rPr>
              <a:t>Volume   	Pressure without NMB		Pressure with NMB TOF 0</a:t>
            </a:r>
          </a:p>
          <a:p>
            <a:pPr lvl="1">
              <a:buNone/>
            </a:pPr>
            <a:r>
              <a:rPr lang="en-GB" sz="1400">
                <a:solidFill>
                  <a:srgbClr val="FFFFFF"/>
                </a:solidFill>
              </a:rPr>
              <a:t>1		liter				11	mmHg				8 mmHg</a:t>
            </a:r>
          </a:p>
          <a:p>
            <a:pPr lvl="1">
              <a:buNone/>
            </a:pPr>
            <a:r>
              <a:rPr lang="en-GB" sz="1400">
                <a:solidFill>
                  <a:srgbClr val="FFFFFF"/>
                </a:solidFill>
              </a:rPr>
              <a:t>2		liter				13	mmHg				10 mmHg 	</a:t>
            </a:r>
          </a:p>
          <a:p>
            <a:pPr marL="914400" lvl="1" indent="-457200">
              <a:buAutoNum type="arabicPlain" startAt="3"/>
            </a:pPr>
            <a:r>
              <a:rPr lang="en-GB" sz="1400">
                <a:solidFill>
                  <a:srgbClr val="FFFFFF"/>
                </a:solidFill>
              </a:rPr>
              <a:t>liter 				15	mmHg				12 mmHg</a:t>
            </a:r>
          </a:p>
          <a:p>
            <a:pPr marL="914400" lvl="1" indent="-457200">
              <a:buAutoNum type="arabicPlain" startAt="3"/>
            </a:pPr>
            <a:r>
              <a:rPr lang="en-GB" sz="1400">
                <a:solidFill>
                  <a:srgbClr val="FFFFFF"/>
                </a:solidFill>
              </a:rPr>
              <a:t>liter				-						14 mmHg</a:t>
            </a:r>
          </a:p>
          <a:p>
            <a:pPr marL="914400" lvl="1" indent="-457200">
              <a:buNone/>
            </a:pPr>
            <a:r>
              <a:rPr lang="en-GB" sz="1200">
                <a:solidFill>
                  <a:srgbClr val="FFFFFF"/>
                </a:solidFill>
              </a:rPr>
              <a:t>Patient got inhalation Desflurane 1 Mac (what is having a little relaxation as well)</a:t>
            </a:r>
          </a:p>
          <a:p>
            <a:pPr marL="914400" lvl="1" indent="-457200">
              <a:buNone/>
            </a:pPr>
            <a:r>
              <a:rPr lang="en-GB" sz="1200">
                <a:solidFill>
                  <a:srgbClr val="FFFFFF"/>
                </a:solidFill>
              </a:rPr>
              <a:t>Remifentanyl infusion with no effect on relaxation</a:t>
            </a:r>
          </a:p>
          <a:p>
            <a:pPr marL="914400" lvl="1" indent="-457200">
              <a:buNone/>
            </a:pPr>
            <a:r>
              <a:rPr lang="en-GB" sz="1200">
                <a:solidFill>
                  <a:srgbClr val="FFFFFF"/>
                </a:solidFill>
              </a:rPr>
              <a:t>Ventilation 600 ml 12 x with 7 cm H20 peep </a:t>
            </a:r>
          </a:p>
          <a:p>
            <a:pPr marL="914400" lvl="1" indent="-457200">
              <a:buNone/>
            </a:pPr>
            <a:r>
              <a:rPr lang="en-GB" sz="1200">
                <a:solidFill>
                  <a:srgbClr val="FFFFFF"/>
                </a:solidFill>
              </a:rPr>
              <a:t>Rocuronium bolus of 1,2 mg/kg IBW with continuous infusion of 50 mg/hour was given after first measurements</a:t>
            </a:r>
          </a:p>
          <a:p>
            <a:pPr marL="914400" lvl="1" indent="-457200">
              <a:buNone/>
            </a:pPr>
            <a:r>
              <a:rPr lang="en-GB" sz="1200">
                <a:solidFill>
                  <a:srgbClr val="FFFFFF"/>
                </a:solidFill>
              </a:rPr>
              <a:t>Second measurements when TOF = 0  at the thumb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Pressure volume relation without vs with NMB</a:t>
            </a:r>
          </a:p>
        </p:txBody>
      </p:sp>
      <p:graphicFrame>
        <p:nvGraphicFramePr>
          <p:cNvPr id="4" name="Chart 3"/>
          <p:cNvGraphicFramePr/>
          <p:nvPr/>
        </p:nvGraphicFramePr>
        <p:xfrm>
          <a:off x="1092224" y="1600200"/>
          <a:ext cx="6959600" cy="4202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0456-E224-9040-960B-B37AB8F5E0DC}" type="slidenum">
              <a:rPr lang="nl-NL"/>
              <a:pPr/>
              <a:t>16</a:t>
            </a:fld>
            <a:endParaRPr lang="nl-NL" dirty="0"/>
          </a:p>
        </p:txBody>
      </p:sp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42900"/>
            <a:ext cx="7391400" cy="1066800"/>
          </a:xfrm>
        </p:spPr>
        <p:txBody>
          <a:bodyPr anchor="ctr"/>
          <a:lstStyle/>
          <a:p>
            <a:pPr algn="ctr"/>
            <a:r>
              <a:rPr lang="en-US" sz="3200" dirty="0"/>
              <a:t>Deep muscle relaxation is useful in morbid obese patients</a:t>
            </a:r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0200" y="1473200"/>
            <a:ext cx="3902075" cy="1803400"/>
          </a:xfrm>
          <a:noFill/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TOF &gt; 90%</a:t>
            </a:r>
          </a:p>
          <a:p>
            <a:r>
              <a:rPr lang="en-US" sz="2000" dirty="0">
                <a:solidFill>
                  <a:srgbClr val="00FF00"/>
                </a:solidFill>
              </a:rPr>
              <a:t>TOF = </a:t>
            </a:r>
            <a:r>
              <a:rPr lang="en-US" sz="2000" dirty="0" smtClean="0">
                <a:solidFill>
                  <a:srgbClr val="00FF00"/>
                </a:solidFill>
              </a:rPr>
              <a:t> 0</a:t>
            </a:r>
            <a:r>
              <a:rPr lang="en-US" sz="2000" dirty="0">
                <a:solidFill>
                  <a:srgbClr val="00FF00"/>
                </a:solidFill>
              </a:rPr>
              <a:t>/4 and PTC &lt; 10</a:t>
            </a:r>
          </a:p>
          <a:p>
            <a:r>
              <a:rPr lang="en-US" sz="2000" dirty="0">
                <a:solidFill>
                  <a:srgbClr val="0066FF"/>
                </a:solidFill>
              </a:rPr>
              <a:t>TOF 0/4 and PTC &lt; 5</a:t>
            </a:r>
          </a:p>
          <a:p>
            <a:pPr>
              <a:buNone/>
            </a:pPr>
            <a:r>
              <a:rPr lang="en-US" sz="1600" dirty="0"/>
              <a:t>J Mulier 2008 ASA </a:t>
            </a:r>
          </a:p>
        </p:txBody>
      </p:sp>
      <p:graphicFrame>
        <p:nvGraphicFramePr>
          <p:cNvPr id="53965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060825" y="1346258"/>
          <a:ext cx="4422775" cy="2496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8" name="Worksheet" r:id="rId4" imgW="5969000" imgH="3378200" progId="Excel.Sheet.8">
                  <p:embed/>
                </p:oleObj>
              </mc:Choice>
              <mc:Fallback>
                <p:oleObj name="Worksheet" r:id="rId4" imgW="5969000" imgH="3378200" progId="Excel.Sheet.8">
                  <p:embed/>
                  <p:pic>
                    <p:nvPicPr>
                      <p:cNvPr id="0" name="Picture 3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825" y="1346258"/>
                        <a:ext cx="4422775" cy="2496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9653" name="Rectangle 5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en-GB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60825" y="3784600"/>
            <a:ext cx="4422775" cy="2836863"/>
            <a:chOff x="4325510" y="3014380"/>
            <a:chExt cx="5029200" cy="3421062"/>
          </a:xfrm>
        </p:grpSpPr>
        <p:graphicFrame>
          <p:nvGraphicFramePr>
            <p:cNvPr id="13" name="Object 4"/>
            <p:cNvGraphicFramePr>
              <a:graphicFrameLocks noGrp="1" noChangeAspect="1"/>
            </p:cNvGraphicFramePr>
            <p:nvPr>
              <p:ph sz="half" idx="2"/>
            </p:nvPr>
          </p:nvGraphicFramePr>
          <p:xfrm>
            <a:off x="4325510" y="3014380"/>
            <a:ext cx="5029200" cy="3421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49" name="Worksheet" r:id="rId7" imgW="5638800" imgH="3835400" progId="Excel.Sheet.8">
                    <p:embed/>
                  </p:oleObj>
                </mc:Choice>
                <mc:Fallback>
                  <p:oleObj name="Worksheet" r:id="rId7" imgW="5638800" imgH="3835400" progId="Excel.Sheet.8">
                    <p:embed/>
                    <p:pic>
                      <p:nvPicPr>
                        <p:cNvPr id="0" name="Picture 38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5510" y="3014380"/>
                          <a:ext cx="5029200" cy="34210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5003800" y="3795988"/>
              <a:ext cx="4032250" cy="30620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05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TOF 4/4           TOF ¼               PTC 10   PTC 5   PTC 0 </a:t>
              </a:r>
            </a:p>
          </p:txBody>
        </p:sp>
      </p:grp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30200" y="4432736"/>
            <a:ext cx="3730625" cy="146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Gradual pressure drop until flat line</a:t>
            </a:r>
          </a:p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 effect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TOF = 0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/4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need to drop until PTC = 0</a:t>
            </a:r>
          </a:p>
          <a:p>
            <a:pPr marL="282575" indent="-282575" defTabSz="914400">
              <a:spcBef>
                <a:spcPts val="2000"/>
              </a:spcBef>
            </a:pPr>
            <a:r>
              <a:rPr kumimoji="1" lang="en-US" sz="16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Mulier JP  2009  PGA </a:t>
            </a:r>
            <a:endParaRPr lang="en-GB" sz="1600"/>
          </a:p>
          <a:p>
            <a:pPr marL="282575" marR="0" lvl="0" indent="-28257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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711200"/>
          </a:xfrm>
        </p:spPr>
        <p:txBody>
          <a:bodyPr/>
          <a:lstStyle/>
          <a:p>
            <a:r>
              <a:rPr lang="en-GB" dirty="0"/>
              <a:t>How </a:t>
            </a:r>
            <a:r>
              <a:rPr lang="en-GB" dirty="0" smtClean="0"/>
              <a:t>improving </a:t>
            </a:r>
            <a:r>
              <a:rPr lang="en-GB" dirty="0"/>
              <a:t>workspace?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425388"/>
            <a:ext cx="7583487" cy="4208930"/>
          </a:xfrm>
        </p:spPr>
        <p:txBody>
          <a:bodyPr/>
          <a:lstStyle/>
          <a:p>
            <a:r>
              <a:rPr lang="fr-FR" dirty="0" smtClean="0"/>
              <a:t>If </a:t>
            </a:r>
            <a:r>
              <a:rPr lang="fr-FR" dirty="0" err="1" smtClean="0"/>
              <a:t>high</a:t>
            </a:r>
            <a:r>
              <a:rPr lang="fr-FR" dirty="0" smtClean="0"/>
              <a:t> PV0	</a:t>
            </a:r>
            <a:r>
              <a:rPr lang="fr-FR" dirty="0" err="1" smtClean="0"/>
              <a:t>easy to improve</a:t>
            </a:r>
            <a:endParaRPr lang="fr-FR" dirty="0" smtClean="0"/>
          </a:p>
          <a:p>
            <a:pPr lvl="2"/>
            <a:r>
              <a:rPr lang="fr-FR" dirty="0" smtClean="0"/>
              <a:t>NMB </a:t>
            </a:r>
            <a:r>
              <a:rPr lang="fr-FR" dirty="0" err="1" smtClean="0"/>
              <a:t>most</a:t>
            </a:r>
            <a:r>
              <a:rPr lang="fr-FR" dirty="0" smtClean="0"/>
              <a:t> effective, </a:t>
            </a:r>
            <a:r>
              <a:rPr lang="fr-FR" dirty="0" err="1" smtClean="0"/>
              <a:t>trendelenburg</a:t>
            </a:r>
            <a:r>
              <a:rPr lang="fr-FR" dirty="0" smtClean="0"/>
              <a:t>, IAP increase</a:t>
            </a:r>
          </a:p>
          <a:p>
            <a:r>
              <a:rPr lang="fr-FR" dirty="0" smtClean="0"/>
              <a:t>If </a:t>
            </a:r>
            <a:r>
              <a:rPr lang="fr-FR" dirty="0" err="1" smtClean="0"/>
              <a:t>low</a:t>
            </a:r>
            <a:r>
              <a:rPr lang="fr-FR" dirty="0" smtClean="0"/>
              <a:t> C		</a:t>
            </a:r>
            <a:r>
              <a:rPr lang="fr-FR" dirty="0" err="1" smtClean="0"/>
              <a:t>difficult to improve</a:t>
            </a:r>
            <a:endParaRPr lang="fr-FR" dirty="0" smtClean="0"/>
          </a:p>
          <a:p>
            <a:pPr lvl="2"/>
            <a:r>
              <a:rPr lang="fr-FR" dirty="0" err="1" smtClean="0"/>
              <a:t>Flexing</a:t>
            </a:r>
            <a:r>
              <a:rPr lang="fr-FR" dirty="0" smtClean="0"/>
              <a:t> legs, higher IAP and NMB are less effective</a:t>
            </a:r>
          </a:p>
          <a:p>
            <a:pPr algn="ctr">
              <a:buNone/>
            </a:pPr>
            <a:r>
              <a:rPr lang="fr-FR" dirty="0" smtClean="0"/>
              <a:t>NMB </a:t>
            </a:r>
            <a:r>
              <a:rPr lang="fr-FR" dirty="0" err="1" smtClean="0"/>
              <a:t>helps</a:t>
            </a:r>
            <a:r>
              <a:rPr lang="fr-FR" dirty="0" smtClean="0"/>
              <a:t> in </a:t>
            </a:r>
            <a:r>
              <a:rPr lang="fr-FR" dirty="0" err="1" smtClean="0"/>
              <a:t>both</a:t>
            </a:r>
            <a:r>
              <a:rPr lang="fr-FR" dirty="0" smtClean="0"/>
              <a:t> situations!</a:t>
            </a:r>
            <a:endParaRPr lang="en-GB"/>
          </a:p>
        </p:txBody>
      </p:sp>
      <p:graphicFrame>
        <p:nvGraphicFramePr>
          <p:cNvPr id="7" name="Chart 6"/>
          <p:cNvGraphicFramePr/>
          <p:nvPr/>
        </p:nvGraphicFramePr>
        <p:xfrm>
          <a:off x="1003300" y="4292600"/>
          <a:ext cx="3340100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4991100" y="4292600"/>
          <a:ext cx="3413311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C4E746-D034-4649-BF85-6F3998F1339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64500" cy="1143000"/>
          </a:xfrm>
        </p:spPr>
        <p:txBody>
          <a:bodyPr/>
          <a:lstStyle/>
          <a:p>
            <a:r>
              <a:rPr lang="fr-FR" sz="3200" dirty="0" smtClean="0"/>
              <a:t>Ex. of </a:t>
            </a:r>
            <a:r>
              <a:rPr lang="fr-FR" sz="3200" dirty="0" err="1" smtClean="0"/>
              <a:t>three</a:t>
            </a:r>
            <a:r>
              <a:rPr lang="fr-FR" sz="3200" dirty="0" smtClean="0"/>
              <a:t> point </a:t>
            </a:r>
            <a:r>
              <a:rPr lang="fr-FR" sz="3200" dirty="0" err="1" smtClean="0"/>
              <a:t>calculation</a:t>
            </a:r>
            <a:r>
              <a:rPr lang="fr-FR" sz="3200" dirty="0" smtClean="0"/>
              <a:t> in the OR</a:t>
            </a:r>
            <a:endParaRPr lang="fr-FR" sz="320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9061B6-9A7C-F942-A8FD-C792BBCE6796}" type="slidenum">
              <a:rPr lang="nl-NL" smtClean="0"/>
              <a:pPr>
                <a:defRPr/>
              </a:pPr>
              <a:t>18</a:t>
            </a:fld>
            <a:endParaRPr lang="nl-NL"/>
          </a:p>
        </p:txBody>
      </p:sp>
      <p:pic>
        <p:nvPicPr>
          <p:cNvPr id="9" name="Afbeelding 8" descr="APVR ex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841501"/>
            <a:ext cx="8064500" cy="356870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CAPE JPMulier 6 7 march 2012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328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8712200" cy="741362"/>
          </a:xfrm>
        </p:spPr>
        <p:txBody>
          <a:bodyPr/>
          <a:lstStyle/>
          <a:p>
            <a:pPr eaLnBrk="1" hangingPunct="1"/>
            <a:r>
              <a:rPr lang="fr-FR" sz="3600" dirty="0">
                <a:latin typeface="Calisto MT" charset="0"/>
              </a:rPr>
              <a:t>Per </a:t>
            </a:r>
            <a:r>
              <a:rPr lang="fr-FR" sz="3600" dirty="0" err="1">
                <a:latin typeface="Calisto MT" charset="0"/>
              </a:rPr>
              <a:t>operative</a:t>
            </a:r>
            <a:r>
              <a:rPr lang="fr-FR" sz="3600" dirty="0">
                <a:latin typeface="Calisto MT" charset="0"/>
              </a:rPr>
              <a:t> </a:t>
            </a:r>
            <a:r>
              <a:rPr lang="fr-FR" sz="3600" dirty="0" err="1">
                <a:latin typeface="Calisto MT" charset="0"/>
              </a:rPr>
              <a:t>measurements</a:t>
            </a:r>
            <a:r>
              <a:rPr lang="fr-FR" sz="3600" dirty="0">
                <a:latin typeface="Calisto MT" charset="0"/>
              </a:rPr>
              <a:t> </a:t>
            </a:r>
            <a:r>
              <a:rPr lang="fr-FR" sz="3600" dirty="0" err="1">
                <a:latin typeface="Calisto MT" charset="0"/>
              </a:rPr>
              <a:t>at</a:t>
            </a:r>
            <a:r>
              <a:rPr lang="fr-FR" sz="3600" dirty="0">
                <a:latin typeface="Calisto MT" charset="0"/>
              </a:rPr>
              <a:t> first inflation</a:t>
            </a:r>
          </a:p>
        </p:txBody>
      </p:sp>
      <p:sp>
        <p:nvSpPr>
          <p:cNvPr id="28675" name="Tijdelijke aanduiding voor voettekst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2"/>
                </a:solidFill>
              </a:rPr>
              <a:t>international CAPE JPMulier 6 7 march 2012</a:t>
            </a:r>
            <a:endParaRPr lang="nl-NL" sz="1200">
              <a:solidFill>
                <a:schemeClr val="bg2"/>
              </a:solidFill>
            </a:endParaRPr>
          </a:p>
        </p:txBody>
      </p:sp>
      <p:sp>
        <p:nvSpPr>
          <p:cNvPr id="28676" name="Tijdelijke aanduiding voor dianumm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972A1E-AB0A-2444-9398-0869617BB7E5}" type="slidenum">
              <a:rPr lang="nl-NL" sz="1200">
                <a:solidFill>
                  <a:schemeClr val="bg2"/>
                </a:solidFill>
              </a:rPr>
              <a:pPr eaLnBrk="1" hangingPunct="1"/>
              <a:t>19</a:t>
            </a:fld>
            <a:endParaRPr lang="nl-NL" sz="1200">
              <a:solidFill>
                <a:schemeClr val="bg2"/>
              </a:solidFill>
            </a:endParaRPr>
          </a:p>
        </p:txBody>
      </p:sp>
      <p:pic>
        <p:nvPicPr>
          <p:cNvPr id="2" name="Afbeelding 1" descr="example APV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3500"/>
            <a:ext cx="9144000" cy="4189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635000"/>
            <a:ext cx="7391400" cy="787399"/>
          </a:xfrm>
        </p:spPr>
        <p:txBody>
          <a:bodyPr anchor="ctr">
            <a:noAutofit/>
          </a:bodyPr>
          <a:lstStyle/>
          <a:p>
            <a:pPr algn="ctr"/>
            <a:r>
              <a:rPr lang="en-US" sz="3200" dirty="0"/>
              <a:t>A. </a:t>
            </a:r>
            <a:r>
              <a:rPr lang="en-GB" sz="3200" dirty="0" smtClean="0"/>
              <a:t>Use of Deep muscle relaxation in laparoscopic surgery</a:t>
            </a:r>
            <a:endParaRPr lang="en-US" sz="2800" dirty="0"/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46150" y="1749425"/>
            <a:ext cx="7905750" cy="4495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Are surgeons right to complain of insufficient use of NMB during a pneumoperitoneum?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Impact of muscle relaxation on the abdominal compliance in normal and obese patients.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Need every laparoscopic procedure deep muscle relaxation till the end of surgery?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8FF06-23F5-C349-9FA9-4C1B1E85A139}" type="slidenum">
              <a:rPr lang="nl-NL"/>
              <a:pPr/>
              <a:t>2</a:t>
            </a:fld>
            <a:endParaRPr lang="nl-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330200"/>
            <a:ext cx="8902700" cy="10668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4000" dirty="0" smtClean="0">
                <a:ea typeface="+mj-ea"/>
                <a:cs typeface="+mj-cs"/>
              </a:rPr>
              <a:t>Difference between diaphragm and adductor </a:t>
            </a:r>
            <a:r>
              <a:rPr lang="en-GB" sz="4000" dirty="0" err="1" smtClean="0">
                <a:ea typeface="+mj-ea"/>
                <a:cs typeface="+mj-cs"/>
              </a:rPr>
              <a:t>pollicis</a:t>
            </a:r>
            <a:endParaRPr lang="en-GB" sz="4000" dirty="0" smtClean="0"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84438" y="1643063"/>
            <a:ext cx="6659562" cy="46021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Monitoring of the peripheral muscles often overestimates the degree of diaphragmatic relaxation, but is a save predictor of recovery.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>
                <a:ea typeface="+mn-ea"/>
              </a:rPr>
              <a:t>Moerer</a:t>
            </a:r>
            <a:r>
              <a:rPr lang="en-US" dirty="0" smtClean="0">
                <a:ea typeface="+mn-ea"/>
              </a:rPr>
              <a:t> O.  </a:t>
            </a:r>
            <a:r>
              <a:rPr lang="en-US" dirty="0" err="1" smtClean="0">
                <a:ea typeface="+mn-ea"/>
              </a:rPr>
              <a:t>Anasthesiol</a:t>
            </a:r>
            <a:r>
              <a:rPr lang="en-US" dirty="0" smtClean="0">
                <a:ea typeface="+mn-ea"/>
              </a:rPr>
              <a:t> </a:t>
            </a:r>
            <a:r>
              <a:rPr lang="en-US" dirty="0" err="1" smtClean="0">
                <a:ea typeface="+mn-ea"/>
              </a:rPr>
              <a:t>Intensivmed</a:t>
            </a:r>
            <a:r>
              <a:rPr lang="en-US" dirty="0" smtClean="0">
                <a:ea typeface="+mn-ea"/>
              </a:rPr>
              <a:t> </a:t>
            </a:r>
            <a:r>
              <a:rPr lang="en-US" dirty="0" err="1" smtClean="0">
                <a:ea typeface="+mn-ea"/>
              </a:rPr>
              <a:t>Notfallmed</a:t>
            </a:r>
            <a:r>
              <a:rPr lang="en-US" dirty="0" smtClean="0">
                <a:ea typeface="+mn-ea"/>
              </a:rPr>
              <a:t> </a:t>
            </a:r>
            <a:r>
              <a:rPr lang="en-US" dirty="0" err="1" smtClean="0">
                <a:ea typeface="+mn-ea"/>
              </a:rPr>
              <a:t>Schmerzther</a:t>
            </a:r>
            <a:r>
              <a:rPr lang="en-US" dirty="0" smtClean="0">
                <a:ea typeface="+mn-ea"/>
              </a:rPr>
              <a:t>. 2005; 40: 217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The vocal cords and diaphragm are more resistant than the adductor </a:t>
            </a:r>
            <a:r>
              <a:rPr lang="en-US" dirty="0" err="1" smtClean="0">
                <a:ea typeface="+mn-ea"/>
                <a:cs typeface="+mn-cs"/>
              </a:rPr>
              <a:t>pollicis</a:t>
            </a:r>
            <a:r>
              <a:rPr lang="en-US" dirty="0" smtClean="0">
                <a:ea typeface="+mn-ea"/>
                <a:cs typeface="+mn-cs"/>
              </a:rPr>
              <a:t> to </a:t>
            </a:r>
            <a:r>
              <a:rPr lang="en-US" dirty="0" err="1" smtClean="0">
                <a:ea typeface="+mn-ea"/>
                <a:cs typeface="+mn-cs"/>
              </a:rPr>
              <a:t>rocuronium</a:t>
            </a:r>
            <a:r>
              <a:rPr lang="en-US" dirty="0" smtClean="0">
                <a:ea typeface="+mn-ea"/>
                <a:cs typeface="+mn-cs"/>
              </a:rPr>
              <a:t> and have a faster recovery of the twitch height. </a:t>
            </a:r>
          </a:p>
          <a:p>
            <a:pPr lvl="1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>
                <a:ea typeface="+mn-ea"/>
              </a:rPr>
              <a:t>Cantineau</a:t>
            </a:r>
            <a:r>
              <a:rPr lang="en-US" dirty="0" smtClean="0">
                <a:ea typeface="+mn-ea"/>
              </a:rPr>
              <a:t> JP Anesthesiology. 1994; 81: 585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mtClean="0">
                <a:solidFill>
                  <a:srgbClr val="898989"/>
                </a:solidFill>
              </a:rPr>
              <a:t>international CAPE JPMulier 6 7 march 2012</a:t>
            </a:r>
            <a:endParaRPr lang="nl-NL">
              <a:solidFill>
                <a:srgbClr val="89898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CC3A829-54F3-A945-BCE6-38C28DFF2910}" type="slidenum">
              <a:rPr lang="nl-NL">
                <a:solidFill>
                  <a:srgbClr val="898989"/>
                </a:solidFill>
              </a:rPr>
              <a:pPr/>
              <a:t>20</a:t>
            </a:fld>
            <a:endParaRPr lang="nl-NL">
              <a:solidFill>
                <a:srgbClr val="898989"/>
              </a:solidFill>
            </a:endParaRPr>
          </a:p>
        </p:txBody>
      </p:sp>
      <p:pic>
        <p:nvPicPr>
          <p:cNvPr id="9" name="Picture 16" descr="DSC013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1840090"/>
            <a:ext cx="1642533" cy="2190043"/>
          </a:xfrm>
          <a:prstGeom prst="rect">
            <a:avLst/>
          </a:prstGeom>
        </p:spPr>
      </p:pic>
      <p:pic>
        <p:nvPicPr>
          <p:cNvPr id="10" name="Picture 17" descr="DSC0132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5349"/>
            <a:ext cx="2624667" cy="1968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el 1"/>
          <p:cNvSpPr>
            <a:spLocks noGrp="1"/>
          </p:cNvSpPr>
          <p:nvPr>
            <p:ph type="title"/>
          </p:nvPr>
        </p:nvSpPr>
        <p:spPr>
          <a:xfrm>
            <a:off x="1328738" y="162984"/>
            <a:ext cx="8229600" cy="1143000"/>
          </a:xfrm>
        </p:spPr>
        <p:txBody>
          <a:bodyPr/>
          <a:lstStyle/>
          <a:p>
            <a:r>
              <a:rPr lang="en-US" sz="3200">
                <a:latin typeface="Century Gothic" pitchFamily="-65" charset="0"/>
                <a:ea typeface="ＭＳ Ｐゴシック" pitchFamily="-65" charset="-128"/>
              </a:rPr>
              <a:t>The Benefits of Deep Neuromuscular Blockade: Surgical Procedure</a:t>
            </a:r>
            <a:endParaRPr lang="nl-NL" sz="3200">
              <a:latin typeface="Century Gothic" pitchFamily="-65" charset="0"/>
              <a:ea typeface="ＭＳ Ｐゴシック" pitchFamily="-65" charset="-128"/>
            </a:endParaRPr>
          </a:p>
        </p:txBody>
      </p:sp>
      <p:sp>
        <p:nvSpPr>
          <p:cNvPr id="169986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00600"/>
          </a:xfrm>
        </p:spPr>
        <p:txBody>
          <a:bodyPr/>
          <a:lstStyle/>
          <a:p>
            <a:pPr>
              <a:buClr>
                <a:srgbClr val="95B3D7"/>
              </a:buClr>
            </a:pPr>
            <a:endParaRPr lang="nl-NL">
              <a:latin typeface="Century Gothic" pitchFamily="-65" charset="0"/>
              <a:ea typeface="ＭＳ Ｐゴシック" pitchFamily="-65" charset="-128"/>
            </a:endParaRPr>
          </a:p>
          <a:p>
            <a:pPr>
              <a:buClr>
                <a:srgbClr val="95B3D7"/>
              </a:buClr>
            </a:pPr>
            <a:endParaRPr lang="nl-NL">
              <a:latin typeface="Century Gothic" pitchFamily="-65" charset="0"/>
              <a:ea typeface="ＭＳ Ｐゴシック" pitchFamily="-65" charset="-128"/>
            </a:endParaRPr>
          </a:p>
          <a:p>
            <a:pPr>
              <a:buClr>
                <a:srgbClr val="95B3D7"/>
              </a:buClr>
            </a:pPr>
            <a:endParaRPr lang="nl-NL">
              <a:latin typeface="Century Gothic" pitchFamily="-65" charset="0"/>
              <a:ea typeface="ＭＳ Ｐゴシック" pitchFamily="-65" charset="-128"/>
            </a:endParaRPr>
          </a:p>
          <a:p>
            <a:pPr>
              <a:buClr>
                <a:srgbClr val="95B3D7"/>
              </a:buClr>
            </a:pPr>
            <a:endParaRPr lang="nl-NL">
              <a:latin typeface="Century Gothic" pitchFamily="-65" charset="0"/>
              <a:ea typeface="ＭＳ Ｐゴシック" pitchFamily="-65" charset="-128"/>
            </a:endParaRPr>
          </a:p>
          <a:p>
            <a:pPr>
              <a:buClr>
                <a:srgbClr val="95B3D7"/>
              </a:buClr>
            </a:pPr>
            <a:endParaRPr lang="nl-NL">
              <a:latin typeface="Century Gothic" pitchFamily="-65" charset="0"/>
              <a:ea typeface="ＭＳ Ｐゴシック" pitchFamily="-65" charset="-128"/>
            </a:endParaRPr>
          </a:p>
          <a:p>
            <a:pPr>
              <a:buClr>
                <a:srgbClr val="95B3D7"/>
              </a:buClr>
            </a:pPr>
            <a:endParaRPr lang="nl-NL">
              <a:latin typeface="Century Gothic" pitchFamily="-65" charset="0"/>
              <a:ea typeface="ＭＳ Ｐゴシック" pitchFamily="-65" charset="-128"/>
            </a:endParaRPr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664" y="1636185"/>
            <a:ext cx="4638675" cy="7493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8" name="Picture 139" descr="Kirov LatAbd vs Add Pollici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9813" y="2597152"/>
            <a:ext cx="5588000" cy="395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9" name="Text Box 3"/>
          <p:cNvSpPr txBox="1">
            <a:spLocks noChangeArrowheads="1"/>
          </p:cNvSpPr>
          <p:nvPr/>
        </p:nvSpPr>
        <p:spPr bwMode="auto">
          <a:xfrm>
            <a:off x="223839" y="6432551"/>
            <a:ext cx="34264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CA" sz="1000">
                <a:solidFill>
                  <a:srgbClr val="FFFFFF"/>
                </a:solidFill>
                <a:latin typeface="Century Gothic" pitchFamily="-65" charset="0"/>
              </a:rPr>
              <a:t>Kirov K et al</a:t>
            </a:r>
            <a:r>
              <a:rPr lang="fr-CA" sz="1000" i="1">
                <a:solidFill>
                  <a:srgbClr val="FFFFFF"/>
                </a:solidFill>
                <a:latin typeface="Century Gothic" pitchFamily="-65" charset="0"/>
              </a:rPr>
              <a:t>. Ann Fr Anesth Reanim. </a:t>
            </a:r>
            <a:r>
              <a:rPr lang="fr-CA" sz="1000">
                <a:solidFill>
                  <a:srgbClr val="FFFFFF"/>
                </a:solidFill>
                <a:latin typeface="Century Gothic" pitchFamily="-65" charset="0"/>
              </a:rPr>
              <a:t>2000;19:734–738. </a:t>
            </a:r>
          </a:p>
        </p:txBody>
      </p:sp>
      <p:sp>
        <p:nvSpPr>
          <p:cNvPr id="169990" name="TextBox 8"/>
          <p:cNvSpPr txBox="1">
            <a:spLocks noChangeArrowheads="1"/>
          </p:cNvSpPr>
          <p:nvPr/>
        </p:nvSpPr>
        <p:spPr bwMode="auto">
          <a:xfrm>
            <a:off x="330201" y="2675467"/>
            <a:ext cx="26320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FFFF"/>
                </a:solidFill>
                <a:latin typeface="Century Gothic" pitchFamily="-65" charset="0"/>
              </a:rPr>
              <a:t>Sensibility to atracurium of the lateral abdominal muscles</a:t>
            </a:r>
          </a:p>
          <a:p>
            <a:r>
              <a:rPr lang="en-US" sz="1200" b="1">
                <a:solidFill>
                  <a:srgbClr val="FFFFFF"/>
                </a:solidFill>
                <a:latin typeface="Century Gothic" pitchFamily="-65" charset="0"/>
              </a:rPr>
              <a:t>Objective: </a:t>
            </a:r>
            <a:r>
              <a:rPr lang="en-US" sz="1200">
                <a:solidFill>
                  <a:srgbClr val="FFFFFF"/>
                </a:solidFill>
                <a:latin typeface="Century Gothic" pitchFamily="-65" charset="0"/>
              </a:rPr>
              <a:t>To study the effect of atracurium on the electromyographic activity of the lateral abdominal muscles and adductor pollicis in anaesthetized subjects.</a:t>
            </a:r>
          </a:p>
        </p:txBody>
      </p:sp>
      <p:sp>
        <p:nvSpPr>
          <p:cNvPr id="139" name="Oval 138"/>
          <p:cNvSpPr/>
          <p:nvPr/>
        </p:nvSpPr>
        <p:spPr>
          <a:xfrm rot="18453524">
            <a:off x="5053278" y="3914512"/>
            <a:ext cx="3337983" cy="5254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30200" y="4669367"/>
            <a:ext cx="32385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95B3D7"/>
              </a:buClr>
            </a:pPr>
            <a:r>
              <a:rPr lang="nl-NL" sz="2200">
                <a:solidFill>
                  <a:srgbClr val="FFFFFF"/>
                </a:solidFill>
              </a:rPr>
              <a:t>Lateral abdominal muscles blockade have a faster onset and recovery than adductor pollices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21</a:t>
            </a:fld>
            <a:endParaRPr lang="en-GB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17"/>
          <p:cNvSpPr txBox="1">
            <a:spLocks noChangeArrowheads="1"/>
          </p:cNvSpPr>
          <p:nvPr/>
        </p:nvSpPr>
        <p:spPr bwMode="auto">
          <a:xfrm>
            <a:off x="3492500" y="6329462"/>
            <a:ext cx="56515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fr-FR" sz="1400">
                <a:solidFill>
                  <a:srgbClr val="FFFFFF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                           Pansard, et al. </a:t>
            </a:r>
            <a:r>
              <a:rPr lang="fr-FR" sz="1400" i="1">
                <a:solidFill>
                  <a:srgbClr val="FFFFFF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Anesthesiology. </a:t>
            </a:r>
            <a:r>
              <a:rPr lang="fr-FR" sz="1400">
                <a:solidFill>
                  <a:srgbClr val="FFFFFF"/>
                </a:solidFill>
                <a:latin typeface="Arial" pitchFamily="-65" charset="0"/>
                <a:ea typeface="Arial" pitchFamily="-65" charset="0"/>
                <a:cs typeface="Arial" pitchFamily="-65" charset="0"/>
              </a:rPr>
              <a:t>1987;67:326-330.</a:t>
            </a:r>
            <a:endParaRPr lang="en-GB" sz="1400">
              <a:solidFill>
                <a:srgbClr val="FFFFFF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7653" name="Rechthoek 5"/>
          <p:cNvSpPr>
            <a:spLocks noChangeArrowheads="1"/>
          </p:cNvSpPr>
          <p:nvPr/>
        </p:nvSpPr>
        <p:spPr bwMode="auto">
          <a:xfrm>
            <a:off x="5421314" y="2438400"/>
            <a:ext cx="335438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defRPr/>
            </a:pPr>
            <a:r>
              <a:rPr lang="nl-NL" sz="2400" dirty="0">
                <a:solidFill>
                  <a:srgbClr val="000000"/>
                </a:solidFill>
                <a:latin typeface="Century Gothic" pitchFamily="34" charset="0"/>
                <a:ea typeface="+mn-ea"/>
                <a:cs typeface="Arial" charset="0"/>
              </a:rPr>
              <a:t>Diaphragm blockade has a faster onset and recovery than adductor pollices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419398" y="1866900"/>
            <a:ext cx="42554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/>
            <a:r>
              <a:rPr lang="nl-NL" sz="1600" b="1">
                <a:solidFill>
                  <a:srgbClr val="000000"/>
                </a:solidFill>
                <a:latin typeface="Century Gothic" pitchFamily="-65" charset="0"/>
                <a:ea typeface="Arial" pitchFamily="-65" charset="0"/>
                <a:cs typeface="Arial" pitchFamily="-65" charset="0"/>
              </a:rPr>
              <a:t>A</a:t>
            </a:r>
            <a:r>
              <a:rPr lang="en-GB" sz="1600" b="1">
                <a:solidFill>
                  <a:srgbClr val="000000"/>
                </a:solidFill>
                <a:latin typeface="Century Gothic" pitchFamily="-65" charset="0"/>
                <a:ea typeface="Arial" pitchFamily="-65" charset="0"/>
                <a:cs typeface="Arial" pitchFamily="-65" charset="0"/>
              </a:rPr>
              <a:t>P and Diaphragm Neuromuscular Block</a:t>
            </a:r>
            <a:endParaRPr lang="en-US" sz="1600" b="1">
              <a:solidFill>
                <a:srgbClr val="000000"/>
              </a:solidFill>
              <a:latin typeface="Century Gothic" pitchFamily="-65" charset="0"/>
              <a:ea typeface="Arial" pitchFamily="-65" charset="0"/>
              <a:cs typeface="Arial" pitchFamily="-65" charset="0"/>
            </a:endParaRPr>
          </a:p>
        </p:txBody>
      </p:sp>
      <p:pic>
        <p:nvPicPr>
          <p:cNvPr id="172036" name="Picture 248" descr="PansardAdductorPollicis vs Diaphrag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" y="2317751"/>
            <a:ext cx="4833938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7" name="Titel 1"/>
          <p:cNvSpPr>
            <a:spLocks noGrp="1"/>
          </p:cNvSpPr>
          <p:nvPr>
            <p:ph type="title"/>
          </p:nvPr>
        </p:nvSpPr>
        <p:spPr>
          <a:xfrm>
            <a:off x="1328738" y="162984"/>
            <a:ext cx="8229600" cy="1143000"/>
          </a:xfrm>
        </p:spPr>
        <p:txBody>
          <a:bodyPr/>
          <a:lstStyle/>
          <a:p>
            <a:r>
              <a:rPr lang="en-US" sz="3200">
                <a:latin typeface="Century Gothic" pitchFamily="-65" charset="0"/>
                <a:ea typeface="ＭＳ Ｐゴシック" pitchFamily="-65" charset="-128"/>
              </a:rPr>
              <a:t>The Benefits of Deep Neuromuscular Blockade: Surgical Procedure</a:t>
            </a:r>
            <a:endParaRPr lang="nl-NL" sz="3200">
              <a:latin typeface="Century Gothic" pitchFamily="-65" charset="0"/>
              <a:ea typeface="ＭＳ Ｐゴシック" pitchFamily="-65" charset="-128"/>
            </a:endParaRP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22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0" descr="http://www.musculos.org/fotos-musculos/diafragm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1773238"/>
            <a:ext cx="2160588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11188" y="341313"/>
            <a:ext cx="80645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s-ES" sz="2400" dirty="0" err="1">
                <a:solidFill>
                  <a:srgbClr val="990000"/>
                </a:solidFill>
                <a:latin typeface="Century Gothic" pitchFamily="34" charset="0"/>
                <a:ea typeface="+mn-ea"/>
                <a:cs typeface="+mn-cs"/>
              </a:rPr>
              <a:t>Deep</a:t>
            </a:r>
            <a:r>
              <a:rPr lang="es-ES" sz="2400" dirty="0">
                <a:solidFill>
                  <a:srgbClr val="990000"/>
                </a:solidFill>
                <a:latin typeface="Century Gothic" pitchFamily="34" charset="0"/>
                <a:ea typeface="+mn-ea"/>
                <a:cs typeface="+mn-cs"/>
              </a:rPr>
              <a:t> block in abductor pollicis </a:t>
            </a:r>
            <a:r>
              <a:rPr lang="es-ES" sz="2400" dirty="0" err="1">
                <a:solidFill>
                  <a:srgbClr val="990000"/>
                </a:solidFill>
                <a:latin typeface="Century Gothic" pitchFamily="34" charset="0"/>
                <a:ea typeface="+mn-ea"/>
                <a:cs typeface="+mn-cs"/>
              </a:rPr>
              <a:t>means</a:t>
            </a:r>
            <a:r>
              <a:rPr lang="es-ES" sz="2400" dirty="0">
                <a:solidFill>
                  <a:srgbClr val="990000"/>
                </a:solidFill>
                <a:latin typeface="Century Gothic" pitchFamily="34" charset="0"/>
                <a:ea typeface="+mn-ea"/>
                <a:cs typeface="+mn-cs"/>
              </a:rPr>
              <a:t> </a:t>
            </a:r>
            <a:r>
              <a:rPr lang="es-ES" sz="2400" dirty="0" err="1">
                <a:solidFill>
                  <a:srgbClr val="990000"/>
                </a:solidFill>
                <a:latin typeface="Century Gothic" pitchFamily="34" charset="0"/>
                <a:ea typeface="+mn-ea"/>
                <a:cs typeface="+mn-cs"/>
              </a:rPr>
              <a:t>moderate</a:t>
            </a:r>
            <a:r>
              <a:rPr lang="es-ES" sz="2400" dirty="0">
                <a:solidFill>
                  <a:srgbClr val="990000"/>
                </a:solidFill>
                <a:latin typeface="Century Gothic" pitchFamily="34" charset="0"/>
                <a:ea typeface="+mn-ea"/>
                <a:cs typeface="+mn-cs"/>
              </a:rPr>
              <a:t> block in abdominal </a:t>
            </a:r>
            <a:r>
              <a:rPr lang="es-ES" sz="2400" dirty="0" err="1">
                <a:solidFill>
                  <a:srgbClr val="990000"/>
                </a:solidFill>
                <a:latin typeface="Century Gothic" pitchFamily="34" charset="0"/>
                <a:ea typeface="+mn-ea"/>
                <a:cs typeface="+mn-cs"/>
              </a:rPr>
              <a:t>muscles</a:t>
            </a:r>
            <a:r>
              <a:rPr lang="es-ES" sz="2400" dirty="0">
                <a:solidFill>
                  <a:srgbClr val="990000"/>
                </a:solidFill>
                <a:latin typeface="Century Gothic" pitchFamily="34" charset="0"/>
                <a:ea typeface="+mn-ea"/>
                <a:cs typeface="+mn-cs"/>
              </a:rPr>
              <a:t> and </a:t>
            </a:r>
            <a:r>
              <a:rPr lang="es-ES" sz="2400" dirty="0" err="1">
                <a:solidFill>
                  <a:srgbClr val="990000"/>
                </a:solidFill>
                <a:latin typeface="Century Gothic" pitchFamily="34" charset="0"/>
                <a:ea typeface="+mn-ea"/>
                <a:cs typeface="+mn-cs"/>
              </a:rPr>
              <a:t>diaphragm</a:t>
            </a:r>
            <a:endParaRPr lang="es-ES" sz="2400" dirty="0">
              <a:solidFill>
                <a:srgbClr val="990000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26627" name="Rectangle 2"/>
          <p:cNvSpPr txBox="1">
            <a:spLocks noChangeArrowheads="1"/>
          </p:cNvSpPr>
          <p:nvPr/>
        </p:nvSpPr>
        <p:spPr bwMode="auto">
          <a:xfrm>
            <a:off x="3563938" y="1989138"/>
            <a:ext cx="1655762" cy="42545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spcBef>
                <a:spcPts val="600"/>
              </a:spcBef>
            </a:pPr>
            <a:r>
              <a:rPr lang="es-ES_tradnl" sz="1600" b="1">
                <a:solidFill>
                  <a:srgbClr val="990000"/>
                </a:solidFill>
                <a:sym typeface="Arial" pitchFamily="-65" charset="0"/>
              </a:rPr>
              <a:t>Shadow  block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2581275"/>
            <a:ext cx="18002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4437063"/>
            <a:ext cx="122237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5300663"/>
            <a:ext cx="1295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2"/>
          <p:cNvSpPr txBox="1">
            <a:spLocks noChangeArrowheads="1"/>
          </p:cNvSpPr>
          <p:nvPr/>
        </p:nvSpPr>
        <p:spPr bwMode="auto">
          <a:xfrm>
            <a:off x="3635375" y="3860800"/>
            <a:ext cx="1441450" cy="43180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spcBef>
                <a:spcPts val="600"/>
              </a:spcBef>
            </a:pPr>
            <a:r>
              <a:rPr lang="es-ES_tradnl" sz="1600" b="1">
                <a:solidFill>
                  <a:srgbClr val="990000"/>
                </a:solidFill>
                <a:sym typeface="Arial" pitchFamily="-65" charset="0"/>
              </a:rPr>
              <a:t>Deep block</a:t>
            </a:r>
          </a:p>
        </p:txBody>
      </p:sp>
      <p:pic>
        <p:nvPicPr>
          <p:cNvPr id="26632" name="Picture 2" descr="http://www.yupedia.com/wp-content/uploads/2011/10/abdominal-anatomy-know-your-abdominal-muscles-to-build-and-tone-them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438" y="1785938"/>
            <a:ext cx="172243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2" descr="http://www.scielo.org.ve/img/fbpe/imme/v40n1/art03img0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" y="4221163"/>
            <a:ext cx="25590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TCs 8-9 corto.wmv"/>
          <p:cNvPicPr>
            <a:picLocks noRot="1"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4149725"/>
            <a:ext cx="278447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Rectangle 2"/>
          <p:cNvSpPr txBox="1">
            <a:spLocks noChangeArrowheads="1"/>
          </p:cNvSpPr>
          <p:nvPr/>
        </p:nvSpPr>
        <p:spPr bwMode="auto">
          <a:xfrm>
            <a:off x="6516688" y="5732463"/>
            <a:ext cx="144145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spcBef>
                <a:spcPts val="600"/>
              </a:spcBef>
            </a:pPr>
            <a:r>
              <a:rPr lang="es-ES_tradnl" sz="1600" b="1">
                <a:solidFill>
                  <a:srgbClr val="990000"/>
                </a:solidFill>
                <a:sym typeface="Arial" pitchFamily="-65" charset="0"/>
              </a:rPr>
              <a:t>10  PTCs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23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Line 153"/>
          <p:cNvSpPr>
            <a:spLocks noChangeShapeType="1"/>
          </p:cNvSpPr>
          <p:nvPr/>
        </p:nvSpPr>
        <p:spPr bwMode="auto">
          <a:xfrm flipH="1">
            <a:off x="2268538" y="3932238"/>
            <a:ext cx="0" cy="3603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32771" name="Object 189"/>
          <p:cNvGraphicFramePr>
            <a:graphicFrameLocks noChangeAspect="1"/>
          </p:cNvGraphicFramePr>
          <p:nvPr/>
        </p:nvGraphicFramePr>
        <p:xfrm>
          <a:off x="1476375" y="2781300"/>
          <a:ext cx="1614488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41" name="Hoja de cálculo" r:id="rId6" imgW="1615277" imgH="1110929" progId="Excel.Sheet.8">
                  <p:embed/>
                </p:oleObj>
              </mc:Choice>
              <mc:Fallback>
                <p:oleObj name="Hoja de cálculo" r:id="rId6" imgW="1615277" imgH="1110929" progId="Excel.Sheet.8">
                  <p:embed/>
                  <p:pic>
                    <p:nvPicPr>
                      <p:cNvPr id="0" name="Object 1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781300"/>
                        <a:ext cx="1614488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2" name="Rectangle 190"/>
          <p:cNvSpPr>
            <a:spLocks noChangeArrowheads="1"/>
          </p:cNvSpPr>
          <p:nvPr/>
        </p:nvSpPr>
        <p:spPr bwMode="auto">
          <a:xfrm>
            <a:off x="1476375" y="2781300"/>
            <a:ext cx="1582738" cy="11525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773" name="AutoShape 192"/>
          <p:cNvSpPr>
            <a:spLocks/>
          </p:cNvSpPr>
          <p:nvPr/>
        </p:nvSpPr>
        <p:spPr bwMode="auto">
          <a:xfrm rot="-5400000">
            <a:off x="4464050" y="3321050"/>
            <a:ext cx="71438" cy="3455988"/>
          </a:xfrm>
          <a:prstGeom prst="rightBracket">
            <a:avLst>
              <a:gd name="adj" fmla="val 403145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774" name="AutoShape 193"/>
          <p:cNvSpPr>
            <a:spLocks/>
          </p:cNvSpPr>
          <p:nvPr/>
        </p:nvSpPr>
        <p:spPr bwMode="auto">
          <a:xfrm rot="-5400000">
            <a:off x="7093744" y="4293394"/>
            <a:ext cx="71438" cy="1511300"/>
          </a:xfrm>
          <a:prstGeom prst="rightBracket">
            <a:avLst>
              <a:gd name="adj" fmla="val 176295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775" name="Text Box 194"/>
          <p:cNvSpPr txBox="1">
            <a:spLocks noChangeArrowheads="1"/>
          </p:cNvSpPr>
          <p:nvPr/>
        </p:nvSpPr>
        <p:spPr bwMode="auto">
          <a:xfrm>
            <a:off x="4140200" y="4724400"/>
            <a:ext cx="287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chemeClr val="accent2"/>
                </a:solidFill>
              </a:rPr>
              <a:t>Rocuronium 5-7 ug/kg/min for 1-2 TOF</a:t>
            </a:r>
          </a:p>
        </p:txBody>
      </p:sp>
      <p:sp>
        <p:nvSpPr>
          <p:cNvPr id="32776" name="Text Box 195"/>
          <p:cNvSpPr txBox="1">
            <a:spLocks noChangeArrowheads="1"/>
          </p:cNvSpPr>
          <p:nvPr/>
        </p:nvSpPr>
        <p:spPr bwMode="auto">
          <a:xfrm>
            <a:off x="3708400" y="4984750"/>
            <a:ext cx="1511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>
                <a:solidFill>
                  <a:schemeClr val="accent2"/>
                </a:solidFill>
              </a:rPr>
              <a:t>Gastric By-pass</a:t>
            </a:r>
          </a:p>
        </p:txBody>
      </p:sp>
      <p:sp>
        <p:nvSpPr>
          <p:cNvPr id="32777" name="Text Box 196"/>
          <p:cNvSpPr txBox="1">
            <a:spLocks noChangeArrowheads="1"/>
          </p:cNvSpPr>
          <p:nvPr/>
        </p:nvSpPr>
        <p:spPr bwMode="auto">
          <a:xfrm>
            <a:off x="6372225" y="5013325"/>
            <a:ext cx="1511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000" b="1">
                <a:solidFill>
                  <a:schemeClr val="accent2"/>
                </a:solidFill>
              </a:rPr>
              <a:t>Anexectomy</a:t>
            </a:r>
          </a:p>
        </p:txBody>
      </p:sp>
      <p:sp>
        <p:nvSpPr>
          <p:cNvPr id="32778" name="Text Box 197"/>
          <p:cNvSpPr txBox="1">
            <a:spLocks noChangeArrowheads="1"/>
          </p:cNvSpPr>
          <p:nvPr/>
        </p:nvSpPr>
        <p:spPr bwMode="auto">
          <a:xfrm>
            <a:off x="3636963" y="5200650"/>
            <a:ext cx="1511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>
                <a:solidFill>
                  <a:schemeClr val="accent2"/>
                </a:solidFill>
              </a:rPr>
              <a:t>IAP 11-12 mmHG</a:t>
            </a:r>
          </a:p>
        </p:txBody>
      </p:sp>
      <p:sp>
        <p:nvSpPr>
          <p:cNvPr id="32779" name="Text Box 198"/>
          <p:cNvSpPr txBox="1">
            <a:spLocks noChangeArrowheads="1"/>
          </p:cNvSpPr>
          <p:nvPr/>
        </p:nvSpPr>
        <p:spPr bwMode="auto">
          <a:xfrm>
            <a:off x="6589713" y="5229225"/>
            <a:ext cx="1511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000" b="1">
                <a:solidFill>
                  <a:schemeClr val="accent2"/>
                </a:solidFill>
              </a:rPr>
              <a:t>IAP 13-14 mmHG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24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05DA-A85B-294D-9A77-E096C81CD6B5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nl-BE" sz="3200"/>
              <a:t>We can choose the lowest IAP possible by using max NMB</a:t>
            </a:r>
            <a:endParaRPr lang="en-US" sz="3200" dirty="0"/>
          </a:p>
        </p:txBody>
      </p:sp>
      <p:graphicFrame>
        <p:nvGraphicFramePr>
          <p:cNvPr id="109572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95288" y="1511300"/>
          <a:ext cx="8424862" cy="471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5" name="Chart" r:id="rId4" imgW="5321300" imgH="2984500" progId="Excel.Sheet.8">
                  <p:embed/>
                </p:oleObj>
              </mc:Choice>
              <mc:Fallback>
                <p:oleObj name="Chart" r:id="rId4" imgW="5321300" imgH="2984500" progId="Excel.Sheet.8">
                  <p:embed/>
                  <p:pic>
                    <p:nvPicPr>
                      <p:cNvPr id="0" name="Picture 2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511300"/>
                        <a:ext cx="8424862" cy="471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2411413" y="6165850"/>
            <a:ext cx="1681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BE">
                <a:solidFill>
                  <a:srgbClr val="FFFFFF"/>
                </a:solidFill>
              </a:rPr>
              <a:t>Mulier JP 2007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667933"/>
            <a:ext cx="8077200" cy="16764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Rechthoek 6"/>
          <p:cNvSpPr>
            <a:spLocks noChangeArrowheads="1"/>
          </p:cNvSpPr>
          <p:nvPr/>
        </p:nvSpPr>
        <p:spPr bwMode="auto">
          <a:xfrm>
            <a:off x="-38100" y="5774267"/>
            <a:ext cx="922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nl-NL" sz="2800" dirty="0">
                <a:solidFill>
                  <a:srgbClr val="000000"/>
                </a:solidFill>
                <a:latin typeface="Century Gothic" pitchFamily="34" charset="0"/>
                <a:ea typeface="+mn-ea"/>
                <a:cs typeface="Arial" charset="0"/>
              </a:rPr>
              <a:t>Could NMBAs limit increase in insufflation pressure?</a:t>
            </a:r>
          </a:p>
        </p:txBody>
      </p:sp>
      <p:sp>
        <p:nvSpPr>
          <p:cNvPr id="173059" name="TextBox 8"/>
          <p:cNvSpPr txBox="1">
            <a:spLocks noChangeArrowheads="1"/>
          </p:cNvSpPr>
          <p:nvPr/>
        </p:nvSpPr>
        <p:spPr bwMode="auto">
          <a:xfrm>
            <a:off x="5359400" y="6447367"/>
            <a:ext cx="378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Gurusamy KS, et al. Cochrane Database Syst Rev. 2009.</a:t>
            </a:r>
          </a:p>
        </p:txBody>
      </p:sp>
      <p:sp>
        <p:nvSpPr>
          <p:cNvPr id="173060" name="Content Placeholder 2"/>
          <p:cNvSpPr txBox="1">
            <a:spLocks/>
          </p:cNvSpPr>
          <p:nvPr/>
        </p:nvSpPr>
        <p:spPr bwMode="auto">
          <a:xfrm>
            <a:off x="933450" y="3452285"/>
            <a:ext cx="7524750" cy="242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4FAB7E"/>
              </a:buClr>
              <a:buFont typeface="Arial" pitchFamily="-65" charset="0"/>
              <a:buChar char="•"/>
            </a:pPr>
            <a:r>
              <a:rPr lang="en-US" sz="2000">
                <a:solidFill>
                  <a:schemeClr val="bg1"/>
                </a:solidFill>
                <a:latin typeface="Century Gothic" pitchFamily="-65" charset="0"/>
              </a:rPr>
              <a:t>Authors</a:t>
            </a:r>
            <a:r>
              <a:rPr lang="ja-JP" altLang="en-US" sz="2000">
                <a:solidFill>
                  <a:schemeClr val="bg1"/>
                </a:solidFill>
                <a:latin typeface="Century Gothic" pitchFamily="-65" charset="0"/>
              </a:rPr>
              <a:t>’</a:t>
            </a:r>
            <a:r>
              <a:rPr lang="en-US" altLang="ja-JP" sz="2000">
                <a:solidFill>
                  <a:schemeClr val="bg1"/>
                </a:solidFill>
                <a:latin typeface="Century Gothic" pitchFamily="-65" charset="0"/>
              </a:rPr>
              <a:t> conclusions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4FAB7E"/>
              </a:buClr>
              <a:buFont typeface="Arial" pitchFamily="-65" charset="0"/>
              <a:buChar char="•"/>
            </a:pPr>
            <a:r>
              <a:rPr lang="en-US" sz="2000">
                <a:solidFill>
                  <a:schemeClr val="bg1"/>
                </a:solidFill>
                <a:latin typeface="Century Gothic" pitchFamily="-65" charset="0"/>
              </a:rPr>
              <a:t>Low pressure pneumoperitoneum appears effective in decreasing pain after laparoscopic cholecystectomy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4FAB7E"/>
              </a:buClr>
              <a:buFont typeface="Arial" pitchFamily="-65" charset="0"/>
              <a:buChar char="•"/>
            </a:pPr>
            <a:r>
              <a:rPr lang="en-US" sz="2000">
                <a:solidFill>
                  <a:schemeClr val="bg1"/>
                </a:solidFill>
                <a:latin typeface="Century Gothic" pitchFamily="-65" charset="0"/>
              </a:rPr>
              <a:t>The safety of low pressure pneumoperitoneum has to be established</a:t>
            </a:r>
          </a:p>
        </p:txBody>
      </p:sp>
      <p:sp>
        <p:nvSpPr>
          <p:cNvPr id="173061" name="Titel 1"/>
          <p:cNvSpPr txBox="1">
            <a:spLocks/>
          </p:cNvSpPr>
          <p:nvPr/>
        </p:nvSpPr>
        <p:spPr bwMode="auto">
          <a:xfrm>
            <a:off x="1244600" y="25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3200">
                <a:latin typeface="Century Gothic" pitchFamily="-65" charset="0"/>
                <a:ea typeface="Century Gothic" pitchFamily="-65" charset="0"/>
                <a:cs typeface="Century Gothic" pitchFamily="-65" charset="0"/>
              </a:rPr>
              <a:t>The Benefits of Deep Neuromuscular Blockade: Surgical Procedure</a:t>
            </a:r>
            <a:endParaRPr lang="nl-NL" sz="3200">
              <a:latin typeface="Century Gothic" pitchFamily="-65" charset="0"/>
              <a:ea typeface="Century Gothic" pitchFamily="-65" charset="0"/>
              <a:cs typeface="Century Gothic" pitchFamily="-65" charset="0"/>
            </a:endParaRP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26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C44BD-D8A1-2949-B17B-44BF7401BF7F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102472" name="Rectangle 7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 anchor="ctr"/>
          <a:lstStyle/>
          <a:p>
            <a:pPr algn="ctr"/>
            <a:r>
              <a:rPr lang="nl-BE"/>
              <a:t>Determinants of E and PV0</a:t>
            </a:r>
            <a:endParaRPr lang="en-US" dirty="0"/>
          </a:p>
        </p:txBody>
      </p:sp>
      <p:graphicFrame>
        <p:nvGraphicFramePr>
          <p:cNvPr id="102551" name="Group 151"/>
          <p:cNvGraphicFramePr>
            <a:graphicFrameLocks noGrp="1"/>
          </p:cNvGraphicFramePr>
          <p:nvPr>
            <p:ph type="tbl" idx="1"/>
          </p:nvPr>
        </p:nvGraphicFramePr>
        <p:xfrm>
          <a:off x="468313" y="873125"/>
          <a:ext cx="8229600" cy="5987060"/>
        </p:xfrm>
        <a:graphic>
          <a:graphicData uri="http://schemas.openxmlformats.org/drawingml/2006/table">
            <a:tbl>
              <a:tblPr/>
              <a:tblGrid>
                <a:gridCol w="3071812"/>
                <a:gridCol w="1181100"/>
                <a:gridCol w="1477963"/>
                <a:gridCol w="1136650"/>
                <a:gridCol w="1362075"/>
              </a:tblGrid>
              <a:tr h="525463"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PV0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P</a:t>
                      </a:r>
                      <a:r>
                        <a:rPr kumimoji="0" lang="nl-BE" sz="2000" b="1" i="0" u="none" strike="noStrike" cap="none" normalizeH="0" baseline="-2500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VO</a:t>
                      </a: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 sig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E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E sig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charset="0"/>
                        </a:rPr>
                        <a:t>Age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Neg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0.828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Pos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Garamond" charset="0"/>
                        </a:rPr>
                        <a:t>0.003*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CC33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Length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Neg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0.356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Neg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0.245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charset="0"/>
                        </a:rPr>
                        <a:t>Body weigth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Pos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Garamond" charset="0"/>
                        </a:rPr>
                        <a:t>0.012*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CC33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Pos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0.294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Bmi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neg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0.054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Neg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0.272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Sex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Neg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0.596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Neg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0.536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charset="0"/>
                        </a:rPr>
                        <a:t>Gravidity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Neg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0.305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Neg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aramond" charset="0"/>
                        </a:rPr>
                        <a:t>0.049*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charset="0"/>
                        </a:rPr>
                        <a:t>Prev abd operation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Neg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0.191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Neg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aramond" charset="0"/>
                        </a:rPr>
                        <a:t>0.009*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Garamond" charset="0"/>
                        </a:rPr>
                        <a:t>Muscle relaxation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Neg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Garamond" charset="0"/>
                        </a:rPr>
                        <a:t>0.001*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Neg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0.376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nl-B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Garamond" charset="0"/>
                        </a:rPr>
                        <a:t>* Sig p&lt;0.05</a:t>
                      </a:r>
                      <a:endParaRPr kumimoji="0" 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charset="0"/>
                      </a:endParaRPr>
                    </a:p>
                  </a:txBody>
                  <a:tcPr marL="293906" marR="293906" marT="146953" marB="14695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2552" name="Text Box 152"/>
          <p:cNvSpPr txBox="1">
            <a:spLocks noChangeArrowheads="1"/>
          </p:cNvSpPr>
          <p:nvPr/>
        </p:nvSpPr>
        <p:spPr bwMode="auto">
          <a:xfrm>
            <a:off x="2411413" y="6165850"/>
            <a:ext cx="1514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BE">
                <a:solidFill>
                  <a:srgbClr val="000000"/>
                </a:solidFill>
              </a:rPr>
              <a:t>Mulier JP 2007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3F555-D196-884E-9F1E-12A5C9D52139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nl-BE"/>
              <a:t>Effect of table position on APVR</a:t>
            </a: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84663" y="3068638"/>
            <a:ext cx="2428875" cy="428625"/>
            <a:chOff x="2064" y="890"/>
            <a:chExt cx="1179" cy="181"/>
          </a:xfrm>
        </p:grpSpPr>
        <p:sp>
          <p:nvSpPr>
            <p:cNvPr id="76805" name="Line 5"/>
            <p:cNvSpPr>
              <a:spLocks noChangeShapeType="1"/>
            </p:cNvSpPr>
            <p:nvPr/>
          </p:nvSpPr>
          <p:spPr bwMode="auto">
            <a:xfrm>
              <a:off x="2064" y="1071"/>
              <a:ext cx="1179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806" name="Oval 6"/>
            <p:cNvSpPr>
              <a:spLocks noChangeArrowheads="1"/>
            </p:cNvSpPr>
            <p:nvPr/>
          </p:nvSpPr>
          <p:spPr bwMode="auto">
            <a:xfrm>
              <a:off x="2562" y="935"/>
              <a:ext cx="545" cy="136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807" name="Oval 7"/>
            <p:cNvSpPr>
              <a:spLocks noChangeArrowheads="1"/>
            </p:cNvSpPr>
            <p:nvPr/>
          </p:nvSpPr>
          <p:spPr bwMode="auto">
            <a:xfrm>
              <a:off x="3016" y="890"/>
              <a:ext cx="226" cy="181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808" name="Oval 8"/>
            <p:cNvSpPr>
              <a:spLocks noChangeArrowheads="1"/>
            </p:cNvSpPr>
            <p:nvPr/>
          </p:nvSpPr>
          <p:spPr bwMode="auto">
            <a:xfrm>
              <a:off x="2110" y="981"/>
              <a:ext cx="589" cy="9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 rot="-2181941">
            <a:off x="1979613" y="2708275"/>
            <a:ext cx="1943100" cy="400050"/>
            <a:chOff x="2064" y="890"/>
            <a:chExt cx="1179" cy="181"/>
          </a:xfrm>
        </p:grpSpPr>
        <p:sp>
          <p:nvSpPr>
            <p:cNvPr id="76810" name="Line 10"/>
            <p:cNvSpPr>
              <a:spLocks noChangeShapeType="1"/>
            </p:cNvSpPr>
            <p:nvPr/>
          </p:nvSpPr>
          <p:spPr bwMode="auto">
            <a:xfrm>
              <a:off x="2064" y="1071"/>
              <a:ext cx="1179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811" name="Oval 11"/>
            <p:cNvSpPr>
              <a:spLocks noChangeArrowheads="1"/>
            </p:cNvSpPr>
            <p:nvPr/>
          </p:nvSpPr>
          <p:spPr bwMode="auto">
            <a:xfrm>
              <a:off x="2562" y="935"/>
              <a:ext cx="545" cy="136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812" name="Oval 12"/>
            <p:cNvSpPr>
              <a:spLocks noChangeArrowheads="1"/>
            </p:cNvSpPr>
            <p:nvPr/>
          </p:nvSpPr>
          <p:spPr bwMode="auto">
            <a:xfrm>
              <a:off x="3016" y="890"/>
              <a:ext cx="226" cy="181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813" name="Oval 13"/>
            <p:cNvSpPr>
              <a:spLocks noChangeArrowheads="1"/>
            </p:cNvSpPr>
            <p:nvPr/>
          </p:nvSpPr>
          <p:spPr bwMode="auto">
            <a:xfrm>
              <a:off x="2110" y="981"/>
              <a:ext cx="589" cy="9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aphicFrame>
        <p:nvGraphicFramePr>
          <p:cNvPr id="76866" name="Group 66"/>
          <p:cNvGraphicFramePr>
            <a:graphicFrameLocks noGrp="1"/>
          </p:cNvGraphicFramePr>
          <p:nvPr>
            <p:ph idx="1"/>
          </p:nvPr>
        </p:nvGraphicFramePr>
        <p:xfrm>
          <a:off x="374650" y="4076700"/>
          <a:ext cx="8229600" cy="2019301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371600"/>
                <a:gridCol w="1371600"/>
                <a:gridCol w="1371600"/>
                <a:gridCol w="1371600"/>
              </a:tblGrid>
              <a:tr h="490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PV0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5,037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&gt;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4,122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&gt;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3,835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82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3,459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=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3,368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&gt;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3,217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" name="Group 68"/>
          <p:cNvGrpSpPr>
            <a:grpSpLocks/>
          </p:cNvGrpSpPr>
          <p:nvPr/>
        </p:nvGrpSpPr>
        <p:grpSpPr bwMode="auto">
          <a:xfrm rot="1930286">
            <a:off x="6948488" y="2565400"/>
            <a:ext cx="1943100" cy="400050"/>
            <a:chOff x="2064" y="890"/>
            <a:chExt cx="1179" cy="181"/>
          </a:xfrm>
        </p:grpSpPr>
        <p:sp>
          <p:nvSpPr>
            <p:cNvPr id="76869" name="Line 69"/>
            <p:cNvSpPr>
              <a:spLocks noChangeShapeType="1"/>
            </p:cNvSpPr>
            <p:nvPr/>
          </p:nvSpPr>
          <p:spPr bwMode="auto">
            <a:xfrm>
              <a:off x="2064" y="1071"/>
              <a:ext cx="1179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870" name="Oval 70"/>
            <p:cNvSpPr>
              <a:spLocks noChangeArrowheads="1"/>
            </p:cNvSpPr>
            <p:nvPr/>
          </p:nvSpPr>
          <p:spPr bwMode="auto">
            <a:xfrm>
              <a:off x="2562" y="935"/>
              <a:ext cx="545" cy="136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871" name="Oval 71"/>
            <p:cNvSpPr>
              <a:spLocks noChangeArrowheads="1"/>
            </p:cNvSpPr>
            <p:nvPr/>
          </p:nvSpPr>
          <p:spPr bwMode="auto">
            <a:xfrm>
              <a:off x="3016" y="890"/>
              <a:ext cx="226" cy="181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872" name="Oval 72"/>
            <p:cNvSpPr>
              <a:spLocks noChangeArrowheads="1"/>
            </p:cNvSpPr>
            <p:nvPr/>
          </p:nvSpPr>
          <p:spPr bwMode="auto">
            <a:xfrm>
              <a:off x="2110" y="981"/>
              <a:ext cx="589" cy="9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6873" name="Text Box 73"/>
          <p:cNvSpPr txBox="1">
            <a:spLocks noChangeArrowheads="1"/>
          </p:cNvSpPr>
          <p:nvPr/>
        </p:nvSpPr>
        <p:spPr bwMode="auto">
          <a:xfrm>
            <a:off x="663575" y="1616075"/>
            <a:ext cx="24717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nl-BE" sz="2800" b="1"/>
              <a:t>PV0 decreases</a:t>
            </a:r>
          </a:p>
          <a:p>
            <a:pPr>
              <a:buFontTx/>
              <a:buChar char="•"/>
            </a:pPr>
            <a:r>
              <a:rPr lang="nl-BE" sz="2800" b="1"/>
              <a:t>E no change</a:t>
            </a:r>
            <a:endParaRPr lang="en-US" sz="2800" b="1" dirty="0"/>
          </a:p>
        </p:txBody>
      </p:sp>
      <p:sp>
        <p:nvSpPr>
          <p:cNvPr id="76874" name="Text Box 74"/>
          <p:cNvSpPr txBox="1">
            <a:spLocks noChangeArrowheads="1"/>
          </p:cNvSpPr>
          <p:nvPr/>
        </p:nvSpPr>
        <p:spPr bwMode="auto">
          <a:xfrm>
            <a:off x="663575" y="6096001"/>
            <a:ext cx="2767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/>
              <a:t>Mulier JP Obes Surg 2009</a:t>
            </a: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9D5B0-7FD4-EE4C-9052-9F0BB8598484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nl-BE"/>
              <a:t>Effect of leg flexion on APVR</a:t>
            </a:r>
            <a:endParaRPr lang="en-US" dirty="0"/>
          </a:p>
        </p:txBody>
      </p:sp>
      <p:graphicFrame>
        <p:nvGraphicFramePr>
          <p:cNvPr id="78992" name="Group 144"/>
          <p:cNvGraphicFramePr>
            <a:graphicFrameLocks noGrp="1"/>
          </p:cNvGraphicFramePr>
          <p:nvPr>
            <p:ph sz="half" idx="1"/>
          </p:nvPr>
        </p:nvGraphicFramePr>
        <p:xfrm>
          <a:off x="457200" y="4292600"/>
          <a:ext cx="4038600" cy="1803400"/>
        </p:xfrm>
        <a:graphic>
          <a:graphicData uri="http://schemas.openxmlformats.org/drawingml/2006/table">
            <a:tbl>
              <a:tblPr/>
              <a:tblGrid>
                <a:gridCol w="974725"/>
                <a:gridCol w="974725"/>
                <a:gridCol w="976313"/>
                <a:gridCol w="1112837"/>
              </a:tblGrid>
              <a:tr h="4381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PV0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4,320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=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4,76571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71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3,459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&gt;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2,66067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 rot="-2181941">
            <a:off x="5364163" y="3213100"/>
            <a:ext cx="1312862" cy="266700"/>
            <a:chOff x="2064" y="890"/>
            <a:chExt cx="1179" cy="181"/>
          </a:xfrm>
        </p:grpSpPr>
        <p:sp>
          <p:nvSpPr>
            <p:cNvPr id="78853" name="Line 5"/>
            <p:cNvSpPr>
              <a:spLocks noChangeShapeType="1"/>
            </p:cNvSpPr>
            <p:nvPr/>
          </p:nvSpPr>
          <p:spPr bwMode="auto">
            <a:xfrm>
              <a:off x="2064" y="1071"/>
              <a:ext cx="1179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854" name="Oval 6"/>
            <p:cNvSpPr>
              <a:spLocks noChangeArrowheads="1"/>
            </p:cNvSpPr>
            <p:nvPr/>
          </p:nvSpPr>
          <p:spPr bwMode="auto">
            <a:xfrm>
              <a:off x="2562" y="935"/>
              <a:ext cx="545" cy="136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855" name="Oval 7"/>
            <p:cNvSpPr>
              <a:spLocks noChangeArrowheads="1"/>
            </p:cNvSpPr>
            <p:nvPr/>
          </p:nvSpPr>
          <p:spPr bwMode="auto">
            <a:xfrm>
              <a:off x="3016" y="890"/>
              <a:ext cx="226" cy="181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856" name="Oval 8"/>
            <p:cNvSpPr>
              <a:spLocks noChangeArrowheads="1"/>
            </p:cNvSpPr>
            <p:nvPr/>
          </p:nvSpPr>
          <p:spPr bwMode="auto">
            <a:xfrm>
              <a:off x="2110" y="981"/>
              <a:ext cx="589" cy="9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843213" y="3284538"/>
            <a:ext cx="1312862" cy="630237"/>
            <a:chOff x="748" y="1117"/>
            <a:chExt cx="1179" cy="408"/>
          </a:xfrm>
        </p:grpSpPr>
        <p:sp>
          <p:nvSpPr>
            <p:cNvPr id="78864" name="Line 16"/>
            <p:cNvSpPr>
              <a:spLocks noChangeShapeType="1"/>
            </p:cNvSpPr>
            <p:nvPr/>
          </p:nvSpPr>
          <p:spPr bwMode="auto">
            <a:xfrm>
              <a:off x="1292" y="1525"/>
              <a:ext cx="635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865" name="Oval 17"/>
            <p:cNvSpPr>
              <a:spLocks noChangeArrowheads="1"/>
            </p:cNvSpPr>
            <p:nvPr/>
          </p:nvSpPr>
          <p:spPr bwMode="auto">
            <a:xfrm>
              <a:off x="1246" y="1389"/>
              <a:ext cx="545" cy="136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866" name="Oval 18"/>
            <p:cNvSpPr>
              <a:spLocks noChangeArrowheads="1"/>
            </p:cNvSpPr>
            <p:nvPr/>
          </p:nvSpPr>
          <p:spPr bwMode="auto">
            <a:xfrm>
              <a:off x="1700" y="1344"/>
              <a:ext cx="226" cy="181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867" name="Line 19"/>
            <p:cNvSpPr>
              <a:spLocks noChangeShapeType="1"/>
            </p:cNvSpPr>
            <p:nvPr/>
          </p:nvSpPr>
          <p:spPr bwMode="auto">
            <a:xfrm>
              <a:off x="748" y="1117"/>
              <a:ext cx="544" cy="40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868" name="Oval 20"/>
            <p:cNvSpPr>
              <a:spLocks noChangeArrowheads="1"/>
            </p:cNvSpPr>
            <p:nvPr/>
          </p:nvSpPr>
          <p:spPr bwMode="auto">
            <a:xfrm rot="2090416">
              <a:off x="794" y="1253"/>
              <a:ext cx="589" cy="9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aphicFrame>
        <p:nvGraphicFramePr>
          <p:cNvPr id="78981" name="Group 133"/>
          <p:cNvGraphicFramePr>
            <a:graphicFrameLocks noGrp="1"/>
          </p:cNvGraphicFramePr>
          <p:nvPr>
            <p:ph sz="half" idx="2"/>
          </p:nvPr>
        </p:nvGraphicFramePr>
        <p:xfrm>
          <a:off x="5292725" y="4005263"/>
          <a:ext cx="3394075" cy="2090738"/>
        </p:xfrm>
        <a:graphic>
          <a:graphicData uri="http://schemas.openxmlformats.org/drawingml/2006/table">
            <a:tbl>
              <a:tblPr/>
              <a:tblGrid>
                <a:gridCol w="1123950"/>
                <a:gridCol w="1120775"/>
                <a:gridCol w="1149350"/>
              </a:tblGrid>
              <a:tr h="714375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5,037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=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4,91096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5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3,368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&gt;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2,577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" name="Group 145"/>
          <p:cNvGrpSpPr>
            <a:grpSpLocks/>
          </p:cNvGrpSpPr>
          <p:nvPr/>
        </p:nvGrpSpPr>
        <p:grpSpPr bwMode="auto">
          <a:xfrm>
            <a:off x="1258888" y="3573463"/>
            <a:ext cx="1312862" cy="266700"/>
            <a:chOff x="2064" y="890"/>
            <a:chExt cx="1179" cy="181"/>
          </a:xfrm>
        </p:grpSpPr>
        <p:sp>
          <p:nvSpPr>
            <p:cNvPr id="78994" name="Line 146"/>
            <p:cNvSpPr>
              <a:spLocks noChangeShapeType="1"/>
            </p:cNvSpPr>
            <p:nvPr/>
          </p:nvSpPr>
          <p:spPr bwMode="auto">
            <a:xfrm>
              <a:off x="2064" y="1071"/>
              <a:ext cx="1179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995" name="Oval 147"/>
            <p:cNvSpPr>
              <a:spLocks noChangeArrowheads="1"/>
            </p:cNvSpPr>
            <p:nvPr/>
          </p:nvSpPr>
          <p:spPr bwMode="auto">
            <a:xfrm>
              <a:off x="2562" y="935"/>
              <a:ext cx="545" cy="136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996" name="Oval 148"/>
            <p:cNvSpPr>
              <a:spLocks noChangeArrowheads="1"/>
            </p:cNvSpPr>
            <p:nvPr/>
          </p:nvSpPr>
          <p:spPr bwMode="auto">
            <a:xfrm>
              <a:off x="3016" y="890"/>
              <a:ext cx="226" cy="181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997" name="Oval 149"/>
            <p:cNvSpPr>
              <a:spLocks noChangeArrowheads="1"/>
            </p:cNvSpPr>
            <p:nvPr/>
          </p:nvSpPr>
          <p:spPr bwMode="auto">
            <a:xfrm>
              <a:off x="2110" y="981"/>
              <a:ext cx="589" cy="9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" name="Group 150"/>
          <p:cNvGrpSpPr>
            <a:grpSpLocks/>
          </p:cNvGrpSpPr>
          <p:nvPr/>
        </p:nvGrpSpPr>
        <p:grpSpPr bwMode="auto">
          <a:xfrm rot="-2877566">
            <a:off x="7326312" y="3049588"/>
            <a:ext cx="1312863" cy="630238"/>
            <a:chOff x="748" y="1117"/>
            <a:chExt cx="1179" cy="408"/>
          </a:xfrm>
        </p:grpSpPr>
        <p:sp>
          <p:nvSpPr>
            <p:cNvPr id="78999" name="Line 151"/>
            <p:cNvSpPr>
              <a:spLocks noChangeShapeType="1"/>
            </p:cNvSpPr>
            <p:nvPr/>
          </p:nvSpPr>
          <p:spPr bwMode="auto">
            <a:xfrm>
              <a:off x="1292" y="1525"/>
              <a:ext cx="635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000" name="Oval 152"/>
            <p:cNvSpPr>
              <a:spLocks noChangeArrowheads="1"/>
            </p:cNvSpPr>
            <p:nvPr/>
          </p:nvSpPr>
          <p:spPr bwMode="auto">
            <a:xfrm>
              <a:off x="1246" y="1389"/>
              <a:ext cx="545" cy="136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001" name="Oval 153"/>
            <p:cNvSpPr>
              <a:spLocks noChangeArrowheads="1"/>
            </p:cNvSpPr>
            <p:nvPr/>
          </p:nvSpPr>
          <p:spPr bwMode="auto">
            <a:xfrm>
              <a:off x="1700" y="1344"/>
              <a:ext cx="226" cy="181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002" name="Line 154"/>
            <p:cNvSpPr>
              <a:spLocks noChangeShapeType="1"/>
            </p:cNvSpPr>
            <p:nvPr/>
          </p:nvSpPr>
          <p:spPr bwMode="auto">
            <a:xfrm>
              <a:off x="748" y="1117"/>
              <a:ext cx="544" cy="408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003" name="Oval 155"/>
            <p:cNvSpPr>
              <a:spLocks noChangeArrowheads="1"/>
            </p:cNvSpPr>
            <p:nvPr/>
          </p:nvSpPr>
          <p:spPr bwMode="auto">
            <a:xfrm rot="2090416">
              <a:off x="794" y="1253"/>
              <a:ext cx="589" cy="9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9004" name="Text Box 156"/>
          <p:cNvSpPr txBox="1">
            <a:spLocks noChangeArrowheads="1"/>
          </p:cNvSpPr>
          <p:nvPr/>
        </p:nvSpPr>
        <p:spPr bwMode="auto">
          <a:xfrm>
            <a:off x="663575" y="1616075"/>
            <a:ext cx="25812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nl-BE" sz="2800" b="1"/>
              <a:t>PV0 no change</a:t>
            </a:r>
          </a:p>
          <a:p>
            <a:pPr>
              <a:buFontTx/>
              <a:buChar char="•"/>
            </a:pPr>
            <a:r>
              <a:rPr lang="nl-BE" sz="2800" b="1"/>
              <a:t>E decreases</a:t>
            </a:r>
            <a:endParaRPr lang="en-US" sz="2800" b="1" dirty="0"/>
          </a:p>
        </p:txBody>
      </p:sp>
      <p:sp>
        <p:nvSpPr>
          <p:cNvPr id="79005" name="Text Box 157"/>
          <p:cNvSpPr txBox="1">
            <a:spLocks noChangeArrowheads="1"/>
          </p:cNvSpPr>
          <p:nvPr/>
        </p:nvSpPr>
        <p:spPr bwMode="auto">
          <a:xfrm>
            <a:off x="2411413" y="6165850"/>
            <a:ext cx="28367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/>
              <a:t>Mulier JP  Obes Surg 2009</a:t>
            </a:r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>
          <a:xfrm>
            <a:off x="6266571" y="6288741"/>
            <a:ext cx="2276794" cy="365125"/>
          </a:xfrm>
        </p:spPr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GB" sz="3200" dirty="0"/>
              <a:t>Classical </a:t>
            </a:r>
            <a:r>
              <a:rPr lang="en-GB" sz="3200" dirty="0" smtClean="0"/>
              <a:t>Indications </a:t>
            </a:r>
            <a:r>
              <a:rPr lang="en-GB" sz="3200" dirty="0"/>
              <a:t>for </a:t>
            </a:r>
            <a:r>
              <a:rPr lang="en-GB" sz="3200" dirty="0" smtClean="0"/>
              <a:t>NMB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Textbook indication for NMB: </a:t>
            </a:r>
          </a:p>
          <a:p>
            <a:pPr lvl="1"/>
            <a:r>
              <a:rPr lang="en-US" dirty="0" smtClean="0"/>
              <a:t>To </a:t>
            </a:r>
            <a:r>
              <a:rPr lang="en-US" dirty="0" smtClean="0">
                <a:solidFill>
                  <a:srgbClr val="FFFF00"/>
                </a:solidFill>
              </a:rPr>
              <a:t>facilitate vocal records relaxation </a:t>
            </a:r>
            <a:r>
              <a:rPr lang="en-US" dirty="0" smtClean="0"/>
              <a:t>during endotracheal intubation.</a:t>
            </a:r>
          </a:p>
          <a:p>
            <a:pPr lvl="1"/>
            <a:r>
              <a:rPr lang="en-US" dirty="0" smtClean="0"/>
              <a:t>To establish and maintain </a:t>
            </a:r>
            <a:r>
              <a:rPr lang="en-US" dirty="0" smtClean="0">
                <a:solidFill>
                  <a:srgbClr val="FFFF00"/>
                </a:solidFill>
              </a:rPr>
              <a:t>good surgical conditions</a:t>
            </a:r>
            <a:r>
              <a:rPr lang="en-US" dirty="0" smtClean="0"/>
              <a:t>: good relaxation of muscles within the surgical field.  </a:t>
            </a:r>
          </a:p>
          <a:p>
            <a:pPr lvl="1"/>
            <a:r>
              <a:rPr lang="en-US" dirty="0" smtClean="0"/>
              <a:t>NMB can sometimes be combined with a </a:t>
            </a:r>
            <a:r>
              <a:rPr lang="en-US" dirty="0" smtClean="0">
                <a:solidFill>
                  <a:srgbClr val="FFFF00"/>
                </a:solidFill>
              </a:rPr>
              <a:t>lighter level </a:t>
            </a:r>
            <a:r>
              <a:rPr lang="en-US" dirty="0" smtClean="0"/>
              <a:t>of anesthesia; </a:t>
            </a:r>
          </a:p>
          <a:p>
            <a:pPr lvl="1"/>
            <a:r>
              <a:rPr lang="en-US" dirty="0" smtClean="0"/>
              <a:t>Profound NMB can avoid even the slightest patient </a:t>
            </a:r>
            <a:r>
              <a:rPr lang="en-US" dirty="0" smtClean="0">
                <a:solidFill>
                  <a:srgbClr val="FFFF00"/>
                </a:solidFill>
              </a:rPr>
              <a:t>movement</a:t>
            </a:r>
            <a:r>
              <a:rPr lang="en-US" dirty="0" smtClean="0"/>
              <a:t> when precision is critical </a:t>
            </a:r>
          </a:p>
          <a:p>
            <a:pPr lvl="1" algn="ctr">
              <a:buNone/>
            </a:pPr>
            <a:endParaRPr lang="en-GB" dirty="0"/>
          </a:p>
          <a:p>
            <a:pPr>
              <a:buNone/>
            </a:pPr>
            <a:endParaRPr lang="en-GB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3648" y="6526642"/>
            <a:ext cx="81204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+mn-ea"/>
                <a:cs typeface="Arial" charset="0"/>
              </a:rPr>
              <a:t>Miller RD. In: Miller's Anesthesia Seventh Edition. 2010. Churchill Livingstone. </a:t>
            </a: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241502" y="6187570"/>
            <a:ext cx="823923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400" dirty="0" smtClean="0">
                <a:solidFill>
                  <a:srgbClr val="000000"/>
                </a:solidFill>
                <a:ea typeface="+mn-ea"/>
                <a:cs typeface="Arial" charset="0"/>
              </a:rPr>
              <a:t>NMB=neuromuscular blockade. </a:t>
            </a:r>
            <a:endParaRPr lang="fr-FR" sz="14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636E6-0E37-C04E-9256-F696B4768916}" type="slidenum">
              <a:rPr lang="nl-NL"/>
              <a:pPr/>
              <a:t>30</a:t>
            </a:fld>
            <a:endParaRPr lang="nl-NL" dirty="0"/>
          </a:p>
        </p:txBody>
      </p:sp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How to change E : hip flexion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Mulier JP  Obes Surg 2009</a:t>
            </a:r>
          </a:p>
        </p:txBody>
      </p:sp>
      <p:pic>
        <p:nvPicPr>
          <p:cNvPr id="531460" name="Picture 4" descr="Effect of position on  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7588"/>
            <a:ext cx="3059113" cy="2293937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2276475"/>
            <a:ext cx="9144000" cy="4581525"/>
            <a:chOff x="1435" y="4980"/>
            <a:chExt cx="2722" cy="998"/>
          </a:xfrm>
        </p:grpSpPr>
        <p:pic>
          <p:nvPicPr>
            <p:cNvPr id="531462" name="Picture 6" descr="DSCN03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42" y="4980"/>
              <a:ext cx="907" cy="499"/>
            </a:xfrm>
            <a:prstGeom prst="rect">
              <a:avLst/>
            </a:prstGeom>
            <a:noFill/>
          </p:spPr>
        </p:pic>
        <p:pic>
          <p:nvPicPr>
            <p:cNvPr id="531463" name="Picture 7" descr="DSCN03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42" y="5479"/>
              <a:ext cx="907" cy="499"/>
            </a:xfrm>
            <a:prstGeom prst="rect">
              <a:avLst/>
            </a:prstGeom>
            <a:noFill/>
          </p:spPr>
        </p:pic>
        <p:pic>
          <p:nvPicPr>
            <p:cNvPr id="531464" name="Picture 8" descr="DSCN031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48" y="4980"/>
              <a:ext cx="908" cy="499"/>
            </a:xfrm>
            <a:prstGeom prst="rect">
              <a:avLst/>
            </a:prstGeom>
            <a:noFill/>
          </p:spPr>
        </p:pic>
        <p:pic>
          <p:nvPicPr>
            <p:cNvPr id="531465" name="Picture 9" descr="DSCN031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248" y="5479"/>
              <a:ext cx="907" cy="499"/>
            </a:xfrm>
            <a:prstGeom prst="rect">
              <a:avLst/>
            </a:prstGeom>
            <a:noFill/>
          </p:spPr>
        </p:pic>
        <p:pic>
          <p:nvPicPr>
            <p:cNvPr id="531466" name="Picture 10" descr="DSCN031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435" y="5479"/>
              <a:ext cx="907" cy="499"/>
            </a:xfrm>
            <a:prstGeom prst="rect">
              <a:avLst/>
            </a:prstGeom>
            <a:noFill/>
          </p:spPr>
        </p:pic>
        <p:sp>
          <p:nvSpPr>
            <p:cNvPr id="531467" name="Line 11"/>
            <p:cNvSpPr>
              <a:spLocks noChangeShapeType="1"/>
            </p:cNvSpPr>
            <p:nvPr/>
          </p:nvSpPr>
          <p:spPr bwMode="auto">
            <a:xfrm flipV="1">
              <a:off x="2341" y="4980"/>
              <a:ext cx="908" cy="4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1468" name="Line 12"/>
            <p:cNvSpPr>
              <a:spLocks noChangeShapeType="1"/>
            </p:cNvSpPr>
            <p:nvPr/>
          </p:nvSpPr>
          <p:spPr bwMode="auto">
            <a:xfrm flipV="1">
              <a:off x="3249" y="4980"/>
              <a:ext cx="908" cy="4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1469" name="Line 13"/>
            <p:cNvSpPr>
              <a:spLocks noChangeShapeType="1"/>
            </p:cNvSpPr>
            <p:nvPr/>
          </p:nvSpPr>
          <p:spPr bwMode="auto">
            <a:xfrm flipH="1" flipV="1">
              <a:off x="3249" y="4980"/>
              <a:ext cx="908" cy="4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1470" name="Line 14"/>
            <p:cNvSpPr>
              <a:spLocks noChangeShapeType="1"/>
            </p:cNvSpPr>
            <p:nvPr/>
          </p:nvSpPr>
          <p:spPr bwMode="auto">
            <a:xfrm flipH="1" flipV="1">
              <a:off x="2341" y="4980"/>
              <a:ext cx="908" cy="4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31471" name="Rectangle 15"/>
          <p:cNvSpPr>
            <a:spLocks noChangeArrowheads="1"/>
          </p:cNvSpPr>
          <p:nvPr/>
        </p:nvSpPr>
        <p:spPr bwMode="auto">
          <a:xfrm>
            <a:off x="6011863" y="4581525"/>
            <a:ext cx="3132137" cy="2276475"/>
          </a:xfrm>
          <a:prstGeom prst="rect">
            <a:avLst/>
          </a:prstGeom>
          <a:noFill/>
          <a:ln w="31750" cap="sq">
            <a:solidFill>
              <a:srgbClr val="00FF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9" name="Picture 18" descr="DSC0182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262" y="4608420"/>
            <a:ext cx="3113738" cy="2335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8001000" cy="1143000"/>
          </a:xfrm>
        </p:spPr>
        <p:txBody>
          <a:bodyPr/>
          <a:lstStyle/>
          <a:p>
            <a:r>
              <a:rPr lang="nl-NL" sz="4400" dirty="0" err="1" smtClean="0"/>
              <a:t>Avoid</a:t>
            </a:r>
            <a:r>
              <a:rPr lang="nl-NL" sz="4400" dirty="0" smtClean="0"/>
              <a:t> </a:t>
            </a:r>
            <a:r>
              <a:rPr lang="nl-NL" sz="4400" dirty="0" err="1" smtClean="0"/>
              <a:t>too</a:t>
            </a:r>
            <a:r>
              <a:rPr lang="nl-NL" sz="4400" dirty="0" smtClean="0"/>
              <a:t> </a:t>
            </a:r>
            <a:r>
              <a:rPr lang="nl-NL" sz="4400" dirty="0" err="1" smtClean="0"/>
              <a:t>much</a:t>
            </a:r>
            <a:r>
              <a:rPr lang="nl-NL" sz="4400" dirty="0" smtClean="0"/>
              <a:t> leg </a:t>
            </a:r>
            <a:r>
              <a:rPr lang="nl-NL" sz="4400" dirty="0" err="1" smtClean="0"/>
              <a:t>flexion</a:t>
            </a:r>
            <a:r>
              <a:rPr lang="nl-NL" sz="4400" dirty="0" smtClean="0"/>
              <a:t> </a:t>
            </a:r>
            <a:r>
              <a:rPr lang="nl-NL" sz="4400" dirty="0" err="1" smtClean="0"/>
              <a:t>if</a:t>
            </a:r>
            <a:r>
              <a:rPr lang="nl-NL" sz="4400" dirty="0" smtClean="0"/>
              <a:t>  “Double </a:t>
            </a:r>
            <a:r>
              <a:rPr lang="nl-NL" sz="4400" dirty="0" err="1" smtClean="0"/>
              <a:t>bubble</a:t>
            </a:r>
            <a:r>
              <a:rPr lang="nl-NL" sz="4400" dirty="0" smtClean="0"/>
              <a:t> abdomen”</a:t>
            </a:r>
            <a:endParaRPr lang="nl-NL" sz="4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1500" y="1574800"/>
            <a:ext cx="8001000" cy="2063750"/>
          </a:xfrm>
        </p:spPr>
        <p:txBody>
          <a:bodyPr/>
          <a:lstStyle/>
          <a:p>
            <a:r>
              <a:rPr lang="nl-NL" dirty="0" smtClean="0"/>
              <a:t>Lift </a:t>
            </a:r>
            <a:r>
              <a:rPr lang="nl-NL" dirty="0" err="1" smtClean="0"/>
              <a:t>legs</a:t>
            </a:r>
            <a:r>
              <a:rPr lang="nl-NL" dirty="0" smtClean="0"/>
              <a:t> </a:t>
            </a:r>
            <a:r>
              <a:rPr lang="nl-NL" dirty="0" err="1" smtClean="0"/>
              <a:t>just</a:t>
            </a:r>
            <a:r>
              <a:rPr lang="nl-NL" dirty="0" smtClean="0"/>
              <a:t> </a:t>
            </a:r>
            <a:r>
              <a:rPr lang="nl-NL" dirty="0" err="1" smtClean="0"/>
              <a:t>above</a:t>
            </a:r>
            <a:r>
              <a:rPr lang="nl-NL" dirty="0" smtClean="0"/>
              <a:t> </a:t>
            </a:r>
            <a:r>
              <a:rPr lang="nl-NL" dirty="0" err="1" smtClean="0"/>
              <a:t>horizontal</a:t>
            </a:r>
            <a:endParaRPr lang="nl-NL" dirty="0" smtClean="0"/>
          </a:p>
          <a:p>
            <a:pPr lvl="1"/>
            <a:r>
              <a:rPr lang="nl-NL" dirty="0" err="1" smtClean="0"/>
              <a:t>Reduce</a:t>
            </a:r>
            <a:r>
              <a:rPr lang="nl-NL" dirty="0" smtClean="0"/>
              <a:t> </a:t>
            </a:r>
            <a:r>
              <a:rPr lang="nl-NL" dirty="0" err="1" smtClean="0"/>
              <a:t>venous</a:t>
            </a:r>
            <a:r>
              <a:rPr lang="nl-NL" dirty="0" smtClean="0"/>
              <a:t> </a:t>
            </a:r>
            <a:r>
              <a:rPr lang="nl-NL" dirty="0" err="1" smtClean="0"/>
              <a:t>stasis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trombosis</a:t>
            </a:r>
            <a:r>
              <a:rPr lang="nl-NL" dirty="0" smtClean="0"/>
              <a:t> risk</a:t>
            </a:r>
          </a:p>
          <a:p>
            <a:r>
              <a:rPr lang="nl-NL" dirty="0" smtClean="0"/>
              <a:t>But keep </a:t>
            </a:r>
            <a:r>
              <a:rPr lang="nl-NL" dirty="0" err="1" smtClean="0"/>
              <a:t>outside</a:t>
            </a:r>
            <a:r>
              <a:rPr lang="nl-NL" dirty="0" smtClean="0"/>
              <a:t> </a:t>
            </a:r>
            <a:r>
              <a:rPr lang="nl-NL" dirty="0" err="1" smtClean="0"/>
              <a:t>space</a:t>
            </a:r>
            <a:r>
              <a:rPr lang="nl-NL" dirty="0" smtClean="0"/>
              <a:t> free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laparoscopic</a:t>
            </a:r>
            <a:r>
              <a:rPr lang="nl-NL" dirty="0" smtClean="0"/>
              <a:t> </a:t>
            </a:r>
            <a:r>
              <a:rPr lang="nl-NL" dirty="0" err="1" smtClean="0"/>
              <a:t>instruments</a:t>
            </a:r>
            <a:endParaRPr lang="nl-NL" dirty="0" smtClean="0"/>
          </a:p>
          <a:p>
            <a:pPr lvl="1"/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CAPE JPMulier 6 7 march 2012</a:t>
            </a:r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6-E478-4740-99D7-3D3EBBB27A6E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6" name="Afbeelding 5" descr="DSC0214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00" y="3708400"/>
            <a:ext cx="3454400" cy="2590800"/>
          </a:xfrm>
          <a:prstGeom prst="rect">
            <a:avLst/>
          </a:prstGeom>
        </p:spPr>
      </p:pic>
      <p:pic>
        <p:nvPicPr>
          <p:cNvPr id="7" name="Afbeelding 6" descr="DSC0214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900" y="3638550"/>
            <a:ext cx="3848100" cy="2886075"/>
          </a:xfrm>
          <a:prstGeom prst="rect">
            <a:avLst/>
          </a:prstGeom>
        </p:spPr>
      </p:pic>
      <p:pic>
        <p:nvPicPr>
          <p:cNvPr id="8" name="Picture 4" descr="bott09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5550" y="-4763"/>
            <a:ext cx="1568450" cy="259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977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FDEE5-15E4-8142-81B2-83104DFF1296}" type="slidenum">
              <a:rPr lang="nl-NL"/>
              <a:pPr/>
              <a:t>32</a:t>
            </a:fld>
            <a:endParaRPr lang="nl-NL"/>
          </a:p>
        </p:txBody>
      </p:sp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924800" cy="1066800"/>
          </a:xfrm>
        </p:spPr>
        <p:txBody>
          <a:bodyPr/>
          <a:lstStyle/>
          <a:p>
            <a:r>
              <a:rPr lang="en-US" sz="3600"/>
              <a:t>BMI effect on abdominal P/V relation</a:t>
            </a:r>
          </a:p>
        </p:txBody>
      </p:sp>
      <p:graphicFrame>
        <p:nvGraphicFramePr>
          <p:cNvPr id="5058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30351"/>
              </p:ext>
            </p:extLst>
          </p:nvPr>
        </p:nvGraphicFramePr>
        <p:xfrm>
          <a:off x="303213" y="3536950"/>
          <a:ext cx="3892550" cy="282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4" name="Werkblad" r:id="rId4" imgW="4546600" imgH="3136900" progId="Excel.Sheet.8">
                  <p:embed/>
                </p:oleObj>
              </mc:Choice>
              <mc:Fallback>
                <p:oleObj name="Werkblad" r:id="rId4" imgW="4546600" imgH="3136900" progId="Excel.Sheet.8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3" y="3536950"/>
                        <a:ext cx="3892550" cy="282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58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121006"/>
              </p:ext>
            </p:extLst>
          </p:nvPr>
        </p:nvGraphicFramePr>
        <p:xfrm>
          <a:off x="4946650" y="3536950"/>
          <a:ext cx="3902075" cy="283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5" name="Werkblad" r:id="rId7" imgW="4559300" imgH="3149600" progId="Excel.Sheet.8">
                  <p:embed/>
                </p:oleObj>
              </mc:Choice>
              <mc:Fallback>
                <p:oleObj name="Werkblad" r:id="rId7" imgW="4559300" imgH="3149600" progId="Excel.Sheet.8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6650" y="3536950"/>
                        <a:ext cx="3902075" cy="283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586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916113"/>
            <a:ext cx="7391400" cy="3332162"/>
          </a:xfrm>
        </p:spPr>
        <p:txBody>
          <a:bodyPr/>
          <a:lstStyle/>
          <a:p>
            <a:r>
              <a:rPr lang="en-US" sz="1800" dirty="0"/>
              <a:t>J Mulier ISPUB 2009</a:t>
            </a:r>
          </a:p>
          <a:p>
            <a:pPr lvl="1"/>
            <a:r>
              <a:rPr lang="en-US" sz="1600" dirty="0"/>
              <a:t>Pressure volume relation is linear</a:t>
            </a:r>
          </a:p>
          <a:p>
            <a:pPr lvl="1"/>
            <a:r>
              <a:rPr lang="en-US" sz="1600" dirty="0"/>
              <a:t>PV0 and E are patient determined</a:t>
            </a:r>
          </a:p>
          <a:p>
            <a:endParaRPr lang="en-US" sz="1800" dirty="0"/>
          </a:p>
          <a:p>
            <a:r>
              <a:rPr lang="en-US" sz="1800" dirty="0"/>
              <a:t>J Mulier IFSO 2007</a:t>
            </a:r>
          </a:p>
        </p:txBody>
      </p:sp>
      <p:pic>
        <p:nvPicPr>
          <p:cNvPr id="505862" name="Picture 6" descr="pressure-fig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1484313"/>
            <a:ext cx="3416300" cy="1806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1708B-FCBF-F44C-8FBE-EBBE2AE0AF99}" type="slidenum">
              <a:rPr lang="nl-NL"/>
              <a:pPr/>
              <a:t>33</a:t>
            </a:fld>
            <a:endParaRPr lang="nl-NL"/>
          </a:p>
        </p:txBody>
      </p:sp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0" y="381000"/>
            <a:ext cx="4457700" cy="1044388"/>
          </a:xfrm>
        </p:spPr>
        <p:txBody>
          <a:bodyPr/>
          <a:lstStyle/>
          <a:p>
            <a:pPr algn="ctr"/>
            <a:r>
              <a:rPr lang="en-US"/>
              <a:t>Obesity type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Android 			vs		Gynoid</a:t>
            </a:r>
          </a:p>
        </p:txBody>
      </p:sp>
      <p:pic>
        <p:nvPicPr>
          <p:cNvPr id="501764" name="Picture 4" descr="peer WH rati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2493963"/>
            <a:ext cx="3270250" cy="3743325"/>
          </a:xfrm>
          <a:prstGeom prst="rect">
            <a:avLst/>
          </a:prstGeom>
          <a:noFill/>
        </p:spPr>
      </p:pic>
      <p:pic>
        <p:nvPicPr>
          <p:cNvPr id="501765" name="Picture 5" descr="metabolic-syndrome android man no tex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688" y="2493963"/>
            <a:ext cx="3209925" cy="3743325"/>
          </a:xfrm>
          <a:prstGeom prst="rect">
            <a:avLst/>
          </a:prstGeom>
          <a:noFill/>
        </p:spPr>
      </p:pic>
      <p:pic>
        <p:nvPicPr>
          <p:cNvPr id="501766" name="Picture 6" descr="apple-pea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8175" cy="1527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4 obese womens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1"/>
          <a:stretch>
            <a:fillRect/>
          </a:stretch>
        </p:blipFill>
        <p:spPr>
          <a:xfrm>
            <a:off x="-637772" y="-1"/>
            <a:ext cx="4934008" cy="402431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CAPE JPMulier 6 7 march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7E40F6-4A6D-4677-AD7A-2FDFB7D4652B}" type="slidenum">
              <a:rPr lang="en-GB"/>
              <a:pPr>
                <a:defRPr/>
              </a:pPr>
              <a:t>34</a:t>
            </a:fld>
            <a:endParaRPr lang="en-GB" dirty="0"/>
          </a:p>
        </p:txBody>
      </p:sp>
      <p:pic>
        <p:nvPicPr>
          <p:cNvPr id="7" name="Picture 6" descr="DSC0167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236" y="-1"/>
            <a:ext cx="4847764" cy="3635823"/>
          </a:xfrm>
          <a:prstGeom prst="rect">
            <a:avLst/>
          </a:prstGeom>
        </p:spPr>
      </p:pic>
      <p:pic>
        <p:nvPicPr>
          <p:cNvPr id="8" name="Picture 7" descr="DSC0168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067" y="3441699"/>
            <a:ext cx="4588933" cy="3441699"/>
          </a:xfrm>
          <a:prstGeom prst="rect">
            <a:avLst/>
          </a:prstGeom>
        </p:spPr>
      </p:pic>
      <p:pic>
        <p:nvPicPr>
          <p:cNvPr id="9" name="Picture 8" descr="DSC0183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24313"/>
            <a:ext cx="3810000" cy="2857500"/>
          </a:xfrm>
          <a:prstGeom prst="rect">
            <a:avLst/>
          </a:prstGeom>
        </p:spPr>
      </p:pic>
      <p:pic>
        <p:nvPicPr>
          <p:cNvPr id="10" name="Picture 9" descr="DSC0181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01302" y="3890433"/>
            <a:ext cx="3589867" cy="269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9463" y="2610702"/>
            <a:ext cx="7841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i="1">
                <a:solidFill>
                  <a:schemeClr val="accent3">
                    <a:lumMod val="60000"/>
                    <a:lumOff val="40000"/>
                  </a:schemeClr>
                </a:solidFill>
                <a:latin typeface="Blackoak Std"/>
                <a:cs typeface="Blackoak Std"/>
              </a:rPr>
              <a:t>The Pears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an obesity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8"/>
          <a:stretch>
            <a:fillRect/>
          </a:stretch>
        </p:blipFill>
        <p:spPr>
          <a:xfrm>
            <a:off x="5367746" y="0"/>
            <a:ext cx="3776254" cy="45339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CAPE JPMulier 6 7 march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7E40F6-4A6D-4677-AD7A-2FDFB7D4652B}" type="slidenum">
              <a:rPr lang="en-GB"/>
              <a:pPr>
                <a:defRPr/>
              </a:pPr>
              <a:t>35</a:t>
            </a:fld>
            <a:endParaRPr lang="en-GB" dirty="0"/>
          </a:p>
        </p:txBody>
      </p:sp>
      <p:pic>
        <p:nvPicPr>
          <p:cNvPr id="6" name="Picture 10" descr="android typ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752600" cy="1664056"/>
          </a:xfrm>
          <a:prstGeom prst="rect">
            <a:avLst/>
          </a:prstGeom>
          <a:noFill/>
        </p:spPr>
      </p:pic>
      <p:pic>
        <p:nvPicPr>
          <p:cNvPr id="8" name="Picture 7" descr="obesity man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769" y="4551363"/>
            <a:ext cx="3188231" cy="2306637"/>
          </a:xfrm>
          <a:prstGeom prst="rect">
            <a:avLst/>
          </a:prstGeom>
        </p:spPr>
      </p:pic>
      <p:pic>
        <p:nvPicPr>
          <p:cNvPr id="9" name="Picture 8" descr="obesity man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64057"/>
            <a:ext cx="4312606" cy="2869843"/>
          </a:xfrm>
          <a:prstGeom prst="rect">
            <a:avLst/>
          </a:prstGeom>
        </p:spPr>
      </p:pic>
      <p:pic>
        <p:nvPicPr>
          <p:cNvPr id="10" name="Picture 9" descr="obesity man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1363"/>
            <a:ext cx="3733200" cy="2324100"/>
          </a:xfrm>
          <a:prstGeom prst="rect">
            <a:avLst/>
          </a:prstGeom>
        </p:spPr>
      </p:pic>
      <p:pic>
        <p:nvPicPr>
          <p:cNvPr id="11" name="Picture 10" descr="obesity man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1563" y="4533900"/>
            <a:ext cx="2324100" cy="2324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163" y="584200"/>
            <a:ext cx="7152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i="1">
                <a:solidFill>
                  <a:srgbClr val="FF0000"/>
                </a:solidFill>
                <a:latin typeface="Blackoak Std"/>
                <a:cs typeface="Blackoak Std"/>
              </a:rPr>
              <a:t>The Apples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 apples WHR &gt; 1,25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679C-DDD9-4640-B294-308FC20353B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 descr="DSC0126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97973" y="2337840"/>
            <a:ext cx="4246027" cy="3191234"/>
          </a:xfrm>
          <a:prstGeom prst="rect">
            <a:avLst/>
          </a:prstGeom>
        </p:spPr>
      </p:pic>
      <p:pic>
        <p:nvPicPr>
          <p:cNvPr id="7" name="Picture 6" descr="DSC012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37840"/>
            <a:ext cx="4288387" cy="32162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24000"/>
            <a:ext cx="7391400" cy="4724400"/>
          </a:xfrm>
        </p:spPr>
        <p:txBody>
          <a:bodyPr>
            <a:noAutofit/>
          </a:bodyPr>
          <a:lstStyle/>
          <a:p>
            <a:r>
              <a:rPr lang="en-GB" sz="2400" dirty="0" smtClean="0"/>
              <a:t>Extra abdominal fat			intra </a:t>
            </a:r>
            <a:r>
              <a:rPr lang="en-GB" sz="2400" smtClean="0"/>
              <a:t>abdominal fat</a:t>
            </a:r>
          </a:p>
          <a:p>
            <a:endParaRPr lang="en-GB" sz="2400" smtClean="0"/>
          </a:p>
          <a:p>
            <a:endParaRPr lang="en-GB" sz="2400" smtClean="0"/>
          </a:p>
          <a:p>
            <a:endParaRPr lang="en-GB" sz="2400" smtClean="0"/>
          </a:p>
          <a:p>
            <a:endParaRPr lang="en-GB" sz="2400" smtClean="0"/>
          </a:p>
          <a:p>
            <a:endParaRPr lang="en-GB" sz="2400" smtClean="0"/>
          </a:p>
          <a:p>
            <a:pPr>
              <a:buNone/>
            </a:pPr>
            <a:endParaRPr lang="en-GB" sz="2400" smtClean="0"/>
          </a:p>
          <a:p>
            <a:pPr>
              <a:buNone/>
            </a:pPr>
            <a:endParaRPr lang="en-GB" sz="2400" smtClean="0"/>
          </a:p>
          <a:p>
            <a:endParaRPr lang="en-GB" sz="2400" dirty="0" smtClean="0"/>
          </a:p>
          <a:p>
            <a:pPr>
              <a:buNone/>
            </a:pPr>
            <a:r>
              <a:rPr lang="en-GB" sz="2400" dirty="0" smtClean="0"/>
              <a:t>PV0 increases	</a:t>
            </a:r>
            <a:r>
              <a:rPr lang="en-GB" sz="2400" smtClean="0"/>
              <a:t>		E </a:t>
            </a:r>
            <a:r>
              <a:rPr lang="en-GB" sz="2400" dirty="0" smtClean="0"/>
              <a:t>increases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3EE49-7679-0C44-AF98-A209B437345A}" type="slidenum">
              <a:rPr lang="nl-NL"/>
              <a:pPr/>
              <a:t>37</a:t>
            </a:fld>
            <a:endParaRPr lang="nl-NL"/>
          </a:p>
        </p:txBody>
      </p:sp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152400"/>
            <a:ext cx="7164387" cy="755650"/>
          </a:xfrm>
        </p:spPr>
        <p:txBody>
          <a:bodyPr/>
          <a:lstStyle/>
          <a:p>
            <a:r>
              <a:rPr lang="en-US" sz="4000">
                <a:solidFill>
                  <a:srgbClr val="000064"/>
                </a:solidFill>
              </a:rPr>
              <a:t>Two types of android obesity</a:t>
            </a:r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040313"/>
            <a:ext cx="9144000" cy="1989137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z="2800"/>
              <a:t>	 Intra visceral adiposity  	     Extra visceral adiposity</a:t>
            </a:r>
          </a:p>
          <a:p>
            <a:pPr>
              <a:buFont typeface="Wingdings" charset="2"/>
              <a:buNone/>
            </a:pPr>
            <a:r>
              <a:rPr lang="en-US" sz="2000"/>
              <a:t>        Subcutaneus fat is scant and                     Subcutaneus fat is thick and </a:t>
            </a:r>
          </a:p>
          <a:p>
            <a:pPr>
              <a:buFont typeface="Wingdings" charset="2"/>
              <a:buNone/>
            </a:pPr>
            <a:r>
              <a:rPr lang="en-US" sz="2000"/>
              <a:t>        intra abdominal fat is thick and                  intra abdominal fat is scant.</a:t>
            </a:r>
          </a:p>
          <a:p>
            <a:pPr>
              <a:buFont typeface="Wingdings" charset="2"/>
              <a:buNone/>
            </a:pPr>
            <a:endParaRPr lang="en-US" sz="2000"/>
          </a:p>
        </p:txBody>
      </p:sp>
      <p:pic>
        <p:nvPicPr>
          <p:cNvPr id="507908" name="Picture 4" descr="obesity CT intra abd - ski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7489825" cy="3527425"/>
          </a:xfrm>
          <a:prstGeom prst="rect">
            <a:avLst/>
          </a:prstGeom>
          <a:noFill/>
        </p:spPr>
      </p:pic>
      <p:sp>
        <p:nvSpPr>
          <p:cNvPr id="507909" name="Text Box 5"/>
          <p:cNvSpPr txBox="1">
            <a:spLocks noChangeArrowheads="1"/>
          </p:cNvSpPr>
          <p:nvPr/>
        </p:nvSpPr>
        <p:spPr bwMode="auto">
          <a:xfrm>
            <a:off x="2700338" y="908050"/>
            <a:ext cx="39052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kumimoji="1" lang="en-US">
                <a:solidFill>
                  <a:srgbClr val="CC006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Subcutaneus Fat</a:t>
            </a:r>
            <a:r>
              <a:rPr kumimoji="1" lang="en-US">
                <a:effectLst>
                  <a:outerShdw blurRad="38100" dist="38100" dir="2700000" algn="tl">
                    <a:srgbClr val="DDDDDD"/>
                  </a:outerShdw>
                </a:effectLst>
              </a:rPr>
              <a:t>    </a:t>
            </a:r>
            <a:r>
              <a:rPr kumimoji="1" lang="en-US">
                <a:solidFill>
                  <a:srgbClr val="00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Visceral fat</a:t>
            </a:r>
          </a:p>
        </p:txBody>
      </p:sp>
      <p:sp>
        <p:nvSpPr>
          <p:cNvPr id="507910" name="Rectangle 6"/>
          <p:cNvSpPr>
            <a:spLocks noChangeArrowheads="1"/>
          </p:cNvSpPr>
          <p:nvPr/>
        </p:nvSpPr>
        <p:spPr bwMode="auto">
          <a:xfrm>
            <a:off x="1331913" y="1412875"/>
            <a:ext cx="2160587" cy="576263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7911" name="Rectangle 7"/>
          <p:cNvSpPr>
            <a:spLocks noChangeArrowheads="1"/>
          </p:cNvSpPr>
          <p:nvPr/>
        </p:nvSpPr>
        <p:spPr bwMode="auto">
          <a:xfrm>
            <a:off x="5867400" y="1412875"/>
            <a:ext cx="2376488" cy="576263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7912" name="Oval 8"/>
          <p:cNvSpPr>
            <a:spLocks noChangeArrowheads="1"/>
          </p:cNvSpPr>
          <p:nvPr/>
        </p:nvSpPr>
        <p:spPr bwMode="auto">
          <a:xfrm>
            <a:off x="1331913" y="2565400"/>
            <a:ext cx="2232025" cy="1871663"/>
          </a:xfrm>
          <a:prstGeom prst="ellipse">
            <a:avLst/>
          </a:prstGeom>
          <a:noFill/>
          <a:ln w="28575" cap="sq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7913" name="Oval 9"/>
          <p:cNvSpPr>
            <a:spLocks noChangeArrowheads="1"/>
          </p:cNvSpPr>
          <p:nvPr/>
        </p:nvSpPr>
        <p:spPr bwMode="auto">
          <a:xfrm>
            <a:off x="6011863" y="2852738"/>
            <a:ext cx="2016125" cy="1223962"/>
          </a:xfrm>
          <a:prstGeom prst="ellipse">
            <a:avLst/>
          </a:prstGeom>
          <a:noFill/>
          <a:ln w="28575" cap="sq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07914" name="Picture 10" descr="android typ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613" cy="1879600"/>
          </a:xfrm>
          <a:prstGeom prst="rect">
            <a:avLst/>
          </a:prstGeom>
          <a:noFill/>
        </p:spPr>
      </p:pic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6769100" y="908050"/>
          <a:ext cx="2354262" cy="1366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5" name="Worksheet" r:id="rId6" imgW="7975600" imgH="4622800" progId="Excel.Sheet.8">
                  <p:embed/>
                </p:oleObj>
              </mc:Choice>
              <mc:Fallback>
                <p:oleObj name="Worksheet" r:id="rId6" imgW="7975600" imgH="4622800" progId="Excel.Sheet.8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9100" y="908050"/>
                        <a:ext cx="2354262" cy="13660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ine 12"/>
          <p:cNvSpPr>
            <a:spLocks noChangeShapeType="1"/>
          </p:cNvSpPr>
          <p:nvPr/>
        </p:nvSpPr>
        <p:spPr bwMode="auto">
          <a:xfrm flipV="1">
            <a:off x="6968500" y="1482002"/>
            <a:ext cx="1574865" cy="272252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749300"/>
          </a:xfrm>
        </p:spPr>
        <p:txBody>
          <a:bodyPr/>
          <a:lstStyle/>
          <a:p>
            <a:r>
              <a:rPr lang="en-US" dirty="0" err="1" smtClean="0"/>
              <a:t>Thicness</a:t>
            </a:r>
            <a:r>
              <a:rPr lang="en-US" dirty="0" smtClean="0"/>
              <a:t> of external fat</a:t>
            </a:r>
            <a:endParaRPr lang="en-US" dirty="0"/>
          </a:p>
        </p:txBody>
      </p:sp>
      <p:pic>
        <p:nvPicPr>
          <p:cNvPr id="6" name="Content Placeholder 5" descr="DSC0123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"/>
          <a:stretch>
            <a:fillRect/>
          </a:stretch>
        </p:blipFill>
        <p:spPr>
          <a:xfrm>
            <a:off x="5001673" y="1371599"/>
            <a:ext cx="3101788" cy="264414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BD40-5310-D14D-8230-6B22DA301096}" type="slidenum">
              <a:rPr lang="nl-NL" smtClean="0"/>
              <a:pPr/>
              <a:t>38</a:t>
            </a:fld>
            <a:endParaRPr lang="nl-NL"/>
          </a:p>
        </p:txBody>
      </p:sp>
      <p:pic>
        <p:nvPicPr>
          <p:cNvPr id="7" name="Picture 6" descr="DSC0122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276225" y="1647825"/>
            <a:ext cx="5029200" cy="4476750"/>
          </a:xfrm>
          <a:prstGeom prst="rect">
            <a:avLst/>
          </a:prstGeom>
        </p:spPr>
      </p:pic>
      <p:pic>
        <p:nvPicPr>
          <p:cNvPr id="8" name="Picture 7" descr="DSC0116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673" y="4047064"/>
            <a:ext cx="3101788" cy="2326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59363-C81E-2E4E-97A9-FE46C65B3535}" type="slidenum">
              <a:rPr lang="nl-NL"/>
              <a:pPr/>
              <a:t>39</a:t>
            </a:fld>
            <a:endParaRPr lang="nl-NL"/>
          </a:p>
        </p:txBody>
      </p:sp>
      <p:sp>
        <p:nvSpPr>
          <p:cNvPr id="5109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31800"/>
            <a:ext cx="8172450" cy="1044015"/>
          </a:xfrm>
        </p:spPr>
        <p:txBody>
          <a:bodyPr/>
          <a:lstStyle/>
          <a:p>
            <a:pPr algn="ctr"/>
            <a:r>
              <a:rPr lang="en-US" sz="2800"/>
              <a:t>The obese patient is a challenge for anaesthesia </a:t>
            </a:r>
            <a:br>
              <a:rPr lang="en-US" sz="2800"/>
            </a:br>
            <a:r>
              <a:rPr lang="en-US" sz="2800">
                <a:solidFill>
                  <a:srgbClr val="FFFF00"/>
                </a:solidFill>
              </a:rPr>
              <a:t>if android shape with intra visceral fat.</a:t>
            </a:r>
          </a:p>
        </p:txBody>
      </p:sp>
      <p:pic>
        <p:nvPicPr>
          <p:cNvPr id="510979" name="Picture 3" descr="DSCN016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8" y="2684822"/>
            <a:ext cx="2801377" cy="2101033"/>
          </a:xfrm>
          <a:prstGeom prst="rect">
            <a:avLst/>
          </a:prstGeom>
          <a:noFill/>
        </p:spPr>
      </p:pic>
      <p:pic>
        <p:nvPicPr>
          <p:cNvPr id="510980" name="Picture 4" descr="OK220409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4526" y="4785856"/>
            <a:ext cx="2801377" cy="1868010"/>
          </a:xfrm>
          <a:prstGeom prst="rect">
            <a:avLst/>
          </a:prstGeom>
          <a:noFill/>
        </p:spPr>
      </p:pic>
      <p:pic>
        <p:nvPicPr>
          <p:cNvPr id="510981" name="Picture 5" descr="DSC0028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6006" y="4785855"/>
            <a:ext cx="2579787" cy="1810207"/>
          </a:xfrm>
          <a:prstGeom prst="rect">
            <a:avLst/>
          </a:prstGeom>
          <a:noFill/>
        </p:spPr>
      </p:pic>
      <p:pic>
        <p:nvPicPr>
          <p:cNvPr id="510982" name="Picture 6" descr="DSC0068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6147" y="2798189"/>
            <a:ext cx="2650223" cy="198766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9305" y="1993900"/>
            <a:ext cx="796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Loosing 10 kg body weight before operation changes the circle to an ellips.</a:t>
            </a:r>
          </a:p>
        </p:txBody>
      </p:sp>
      <p:pic>
        <p:nvPicPr>
          <p:cNvPr id="12" name="Picture 11" descr="modifas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460" y="2363232"/>
            <a:ext cx="2011330" cy="1468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42A6E-9864-1045-B31B-83A0E21A79AB}" type="slidenum">
              <a:rPr lang="nl-NL"/>
              <a:pPr/>
              <a:t>4</a:t>
            </a:fld>
            <a:endParaRPr lang="nl-NL" dirty="0"/>
          </a:p>
        </p:txBody>
      </p:sp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1" y="381000"/>
            <a:ext cx="8605370" cy="749300"/>
          </a:xfrm>
        </p:spPr>
        <p:txBody>
          <a:bodyPr anchor="ctr"/>
          <a:lstStyle/>
          <a:p>
            <a:pPr algn="ctr"/>
            <a:r>
              <a:rPr lang="en-US" sz="2800" dirty="0"/>
              <a:t>Why are we trained to give insufficient NMB?</a:t>
            </a:r>
          </a:p>
        </p:txBody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9194" y="1341438"/>
            <a:ext cx="7894171" cy="51816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/>
              <a:t>Stop relaxation early to allow neostigmine to work</a:t>
            </a:r>
          </a:p>
          <a:p>
            <a:pPr lvl="1"/>
            <a:r>
              <a:rPr lang="en-US" sz="2400" dirty="0"/>
              <a:t>TOF two counts is deep enough?</a:t>
            </a:r>
          </a:p>
          <a:p>
            <a:r>
              <a:rPr lang="en-US" sz="2800" dirty="0"/>
              <a:t>To prevent post operative bad respiration, low saturation, hypercarbia, respiratory failure.</a:t>
            </a:r>
          </a:p>
          <a:p>
            <a:r>
              <a:rPr lang="en-US" sz="2800" dirty="0"/>
              <a:t>Rest relaxation is very anxious for the patient. </a:t>
            </a:r>
          </a:p>
          <a:p>
            <a:r>
              <a:rPr lang="en-US" sz="2800" dirty="0"/>
              <a:t>Use spontaneous recovery to avoid neostigmine induced:</a:t>
            </a:r>
          </a:p>
          <a:p>
            <a:pPr lvl="1"/>
            <a:r>
              <a:rPr lang="en-US" sz="2400" dirty="0"/>
              <a:t>Bradycardia - total AV block</a:t>
            </a:r>
          </a:p>
          <a:p>
            <a:pPr lvl="1"/>
            <a:r>
              <a:rPr lang="en-US" sz="2400" dirty="0"/>
              <a:t>Bronchospasm</a:t>
            </a:r>
          </a:p>
          <a:p>
            <a:pPr lvl="1"/>
            <a:r>
              <a:rPr lang="en-US" sz="2400" dirty="0"/>
              <a:t>PONV</a:t>
            </a:r>
          </a:p>
          <a:p>
            <a:pPr algn="ctr">
              <a:buFont typeface="Wingdings" charset="2"/>
              <a:buNone/>
            </a:pPr>
            <a:r>
              <a:rPr lang="en-US" sz="2800" dirty="0">
                <a:solidFill>
                  <a:srgbClr val="FFFF00"/>
                </a:solidFill>
              </a:rPr>
              <a:t>No reason </a:t>
            </a:r>
            <a:r>
              <a:rPr lang="en-US" sz="2400" dirty="0">
                <a:solidFill>
                  <a:srgbClr val="FFFF00"/>
                </a:solidFill>
              </a:rPr>
              <a:t>now with Sugammadex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endParaRPr lang="en-US" sz="1600" dirty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n-US" sz="2600" dirty="0"/>
              <a:t>But some anesthesiologists question the use of NMB during laparoscopy now.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1" y="381000"/>
            <a:ext cx="8694270" cy="1044388"/>
          </a:xfrm>
        </p:spPr>
        <p:txBody>
          <a:bodyPr anchor="ctr"/>
          <a:lstStyle/>
          <a:p>
            <a:pPr algn="ctr"/>
            <a:r>
              <a:rPr lang="en-GB" sz="3600"/>
              <a:t>Conclusion: When are NMB needed?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425387"/>
            <a:ext cx="8118007" cy="486335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GB"/>
              <a:t>Measure abd E, PV0 or IAV at 15 mmHg IAP </a:t>
            </a:r>
          </a:p>
          <a:p>
            <a:r>
              <a:rPr lang="en-GB"/>
              <a:t>If IAV &lt; 4 liter at 15 mmHg </a:t>
            </a:r>
          </a:p>
          <a:p>
            <a:r>
              <a:rPr lang="en-GB"/>
              <a:t>If PV0 &gt; 5 mmHg ( morbid obese patients)</a:t>
            </a:r>
          </a:p>
          <a:p>
            <a:r>
              <a:rPr lang="en-GB"/>
              <a:t>If E &gt; 3 mmHg/L ( never pregnant, small abdomen)</a:t>
            </a:r>
          </a:p>
          <a:p>
            <a:pPr algn="ctr">
              <a:buNone/>
            </a:pPr>
            <a:r>
              <a:rPr lang="en-GB">
                <a:solidFill>
                  <a:srgbClr val="FFFF00"/>
                </a:solidFill>
              </a:rPr>
              <a:t>Patient needs continuously NMB during laparoscopy</a:t>
            </a:r>
            <a:r>
              <a:rPr lang="en-GB"/>
              <a:t>, </a:t>
            </a:r>
          </a:p>
          <a:p>
            <a:pPr algn="ctr">
              <a:buNone/>
            </a:pPr>
            <a:r>
              <a:rPr lang="en-GB"/>
              <a:t>Inform your surgeon that despite the increase in workspace with deep NMB, beach chair position, higher inflation pressures to 20 mmHg and ventilation adaptations sufficient space might not be reached. </a:t>
            </a:r>
            <a:r>
              <a:rPr lang="en-GB">
                <a:solidFill>
                  <a:srgbClr val="FFFF00"/>
                </a:solidFill>
              </a:rPr>
              <a:t>Measure to know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40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06082"/>
            <a:ext cx="8211670" cy="1660800"/>
          </a:xfrm>
        </p:spPr>
        <p:txBody>
          <a:bodyPr anchor="t"/>
          <a:lstStyle/>
          <a:p>
            <a:pPr algn="l"/>
            <a:r>
              <a:rPr lang="en-GB" sz="2000" dirty="0" smtClean="0"/>
              <a:t>A. </a:t>
            </a:r>
            <a:r>
              <a:rPr lang="en-US" sz="2000" b="1" smtClean="0"/>
              <a:t>Use of Deep Muscle Relaxation in Laparoscopic Bariatric Surgery: J P Mulier</a:t>
            </a:r>
            <a:br>
              <a:rPr lang="en-US" sz="2000" b="1" smtClean="0"/>
            </a:br>
            <a:r>
              <a:rPr lang="en-US" sz="2000" b="1" smtClean="0">
                <a:solidFill>
                  <a:srgbClr val="FFFF00"/>
                </a:solidFill>
              </a:rPr>
              <a:t>B. Importance of Deep Muscle Relaxation for the Laparoscopic Surgeon: B Dillemans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C. </a:t>
            </a:r>
            <a:r>
              <a:rPr lang="en-US" sz="2000" b="1" smtClean="0"/>
              <a:t>Reversal of Neuromuscular Blockade (NMB) in Morbidly Obese Patients: P Van Lancker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D. </a:t>
            </a:r>
            <a:r>
              <a:rPr lang="en-US" sz="2000" b="1" smtClean="0"/>
              <a:t>Using ERAS (enhanced recovery after surgery) for Laparoscopic Bariatric Surgery: J P Mulier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1345" y="5095875"/>
            <a:ext cx="6172386" cy="1625600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Dr Bruno Dillemans</a:t>
            </a:r>
          </a:p>
          <a:p>
            <a:pPr algn="l"/>
            <a:r>
              <a:rPr lang="en-GB" dirty="0" smtClean="0"/>
              <a:t>Bariatric surgeon</a:t>
            </a:r>
          </a:p>
          <a:p>
            <a:pPr algn="l"/>
            <a:r>
              <a:rPr lang="en-GB" dirty="0" smtClean="0"/>
              <a:t>Sint-Jan Brugge-Oostende, Belgium</a:t>
            </a:r>
          </a:p>
          <a:p>
            <a:pPr algn="l"/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6350"/>
            <a:ext cx="8001000" cy="365125"/>
          </a:xfrm>
        </p:spPr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pic>
        <p:nvPicPr>
          <p:cNvPr id="7" name="Picture 7" descr="minnewaterklinie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7363" y="1588"/>
            <a:ext cx="2435225" cy="1825625"/>
          </a:xfrm>
          <a:prstGeom prst="rect">
            <a:avLst/>
          </a:prstGeom>
          <a:noFill/>
        </p:spPr>
      </p:pic>
      <p:pic>
        <p:nvPicPr>
          <p:cNvPr id="8" name="Picture 9" descr="200px-AZ-Sint-J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6075" y="31750"/>
            <a:ext cx="2447925" cy="1795463"/>
          </a:xfrm>
          <a:prstGeom prst="rect">
            <a:avLst/>
          </a:prstGeom>
          <a:noFill/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763" y="1936750"/>
            <a:ext cx="9139237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GB" dirty="0"/>
              <a:t>         1150                     1850                             1947	                   1977        2010  </a:t>
            </a:r>
          </a:p>
        </p:txBody>
      </p:sp>
      <p:pic>
        <p:nvPicPr>
          <p:cNvPr id="10" name="Picture 6" descr="sint jan brug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1"/>
            <a:ext cx="2232025" cy="1854201"/>
          </a:xfrm>
          <a:prstGeom prst="rect">
            <a:avLst/>
          </a:prstGeom>
          <a:noFill/>
        </p:spPr>
      </p:pic>
      <p:pic>
        <p:nvPicPr>
          <p:cNvPr id="11" name="Picture 8" descr="site oud sint jan 19 eeuw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2376488" cy="1828800"/>
          </a:xfrm>
          <a:prstGeom prst="rect">
            <a:avLst/>
          </a:prstGeom>
          <a:noFill/>
        </p:spPr>
      </p:pic>
      <p:pic>
        <p:nvPicPr>
          <p:cNvPr id="13" name="Afbeelding 6" descr="212-1290_IMG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075" y="1588"/>
            <a:ext cx="2447925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295400" y="1150610"/>
            <a:ext cx="6869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</a:rPr>
              <a:t>Cape international Bruges </a:t>
            </a:r>
            <a:r>
              <a:rPr lang="en-GB" sz="2800" dirty="0" smtClean="0">
                <a:solidFill>
                  <a:srgbClr val="FFFF00"/>
                </a:solidFill>
              </a:rPr>
              <a:t>6 7 March 2012</a:t>
            </a:r>
            <a:endParaRPr lang="en-GB" sz="2800" dirty="0">
              <a:solidFill>
                <a:srgbClr val="FFFF00"/>
              </a:solidFill>
            </a:endParaRPr>
          </a:p>
        </p:txBody>
      </p:sp>
      <p:pic>
        <p:nvPicPr>
          <p:cNvPr id="15" name="Picture 14" descr="Bruno Dillemans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5095875"/>
            <a:ext cx="1219200" cy="162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68869" cy="1044388"/>
          </a:xfrm>
        </p:spPr>
        <p:txBody>
          <a:bodyPr anchor="ctr"/>
          <a:lstStyle/>
          <a:p>
            <a:pPr algn="ctr"/>
            <a:r>
              <a:rPr lang="en-GB" sz="3600" dirty="0"/>
              <a:t>H</a:t>
            </a:r>
            <a:r>
              <a:rPr lang="en-GB" sz="3600" dirty="0" smtClean="0"/>
              <a:t>ow a </a:t>
            </a:r>
            <a:r>
              <a:rPr lang="en-GB" sz="3600" dirty="0"/>
              <a:t>surgeon recognizes </a:t>
            </a:r>
            <a:r>
              <a:rPr lang="en-GB" sz="3600" dirty="0" smtClean="0"/>
              <a:t>insufficient </a:t>
            </a:r>
            <a:r>
              <a:rPr lang="en-GB" sz="3600" dirty="0" err="1" smtClean="0"/>
              <a:t>neuro</a:t>
            </a:r>
            <a:r>
              <a:rPr lang="en-GB" sz="3600" dirty="0" smtClean="0"/>
              <a:t> muscular blockade?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799"/>
            <a:ext cx="8118007" cy="445994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At the first inflation with the </a:t>
            </a:r>
            <a:r>
              <a:rPr lang="en-GB" dirty="0" err="1"/>
              <a:t>verres</a:t>
            </a:r>
            <a:r>
              <a:rPr lang="en-GB" dirty="0"/>
              <a:t> needle</a:t>
            </a:r>
          </a:p>
          <a:p>
            <a:pPr lvl="1"/>
            <a:r>
              <a:rPr lang="en-GB" dirty="0"/>
              <a:t>High </a:t>
            </a:r>
            <a:r>
              <a:rPr lang="en-GB" dirty="0" err="1"/>
              <a:t>abd</a:t>
            </a:r>
            <a:r>
              <a:rPr lang="en-GB" dirty="0"/>
              <a:t> pressure to start  &gt; 10 mmHg</a:t>
            </a:r>
          </a:p>
          <a:p>
            <a:pPr lvl="1"/>
            <a:r>
              <a:rPr lang="en-GB" dirty="0"/>
              <a:t>No flow is going inside</a:t>
            </a:r>
          </a:p>
          <a:p>
            <a:pPr lvl="1"/>
            <a:r>
              <a:rPr lang="en-GB" dirty="0" smtClean="0"/>
              <a:t>Multiple </a:t>
            </a:r>
            <a:r>
              <a:rPr lang="en-GB" dirty="0"/>
              <a:t>attempts to reposition the </a:t>
            </a:r>
            <a:r>
              <a:rPr lang="en-GB" dirty="0" err="1"/>
              <a:t>verres</a:t>
            </a:r>
            <a:r>
              <a:rPr lang="en-GB" dirty="0"/>
              <a:t> needle</a:t>
            </a:r>
          </a:p>
          <a:p>
            <a:r>
              <a:rPr lang="en-GB" dirty="0"/>
              <a:t>Insufficient space to reach certain laparoscopic </a:t>
            </a:r>
            <a:r>
              <a:rPr lang="en-GB" dirty="0" smtClean="0"/>
              <a:t>area’s</a:t>
            </a:r>
            <a:endParaRPr lang="en-GB" dirty="0"/>
          </a:p>
          <a:p>
            <a:pPr lvl="1"/>
            <a:r>
              <a:rPr lang="en-GB" dirty="0"/>
              <a:t>Last stapler for pouch construction</a:t>
            </a:r>
          </a:p>
          <a:p>
            <a:pPr lvl="1"/>
            <a:r>
              <a:rPr lang="en-GB" dirty="0"/>
              <a:t>Flat access means that insufficient different angles can be used</a:t>
            </a:r>
          </a:p>
          <a:p>
            <a:r>
              <a:rPr lang="en-GB" dirty="0"/>
              <a:t>During surgery or at end surgery, patient start to press suddenly</a:t>
            </a:r>
          </a:p>
          <a:p>
            <a:pPr lvl="1"/>
            <a:r>
              <a:rPr lang="en-GB" dirty="0"/>
              <a:t>Abdominal wall and diaphragm movements</a:t>
            </a:r>
          </a:p>
          <a:p>
            <a:pPr lvl="1"/>
            <a:r>
              <a:rPr lang="en-GB" dirty="0"/>
              <a:t>Coughing or breathing against ventilator, ventilator alarm</a:t>
            </a:r>
          </a:p>
          <a:p>
            <a:pPr lvl="1"/>
            <a:r>
              <a:rPr lang="en-GB" dirty="0"/>
              <a:t>Sudden higher pressures intra abdominal than the set value, inflator alarm.</a:t>
            </a:r>
          </a:p>
          <a:p>
            <a:pPr lvl="1"/>
            <a:r>
              <a:rPr lang="en-GB" dirty="0"/>
              <a:t>No laparoscopic view suddenly, </a:t>
            </a:r>
            <a:r>
              <a:rPr lang="en-GB" dirty="0" err="1"/>
              <a:t>lense</a:t>
            </a:r>
            <a:r>
              <a:rPr lang="en-GB" dirty="0"/>
              <a:t> need frequent cleaning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42</a:t>
            </a:fld>
            <a:endParaRPr lang="en-GB" dirty="0"/>
          </a:p>
        </p:txBody>
      </p:sp>
      <p:pic>
        <p:nvPicPr>
          <p:cNvPr id="6" name="Picture 5" descr="DSC0171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482" y="1600201"/>
            <a:ext cx="1900517" cy="142538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DSC017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637"/>
            <a:ext cx="4487332" cy="3517047"/>
          </a:xfrm>
          <a:prstGeom prst="rect">
            <a:avLst/>
          </a:prstGeom>
        </p:spPr>
      </p:pic>
      <p:pic>
        <p:nvPicPr>
          <p:cNvPr id="5" name="Picture 4" descr="DSC0172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7332" y="5636"/>
            <a:ext cx="4656668" cy="3716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946" y="2500169"/>
            <a:ext cx="31956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 </a:t>
            </a:r>
            <a:r>
              <a:rPr lang="en-GB" sz="1400" dirty="0" err="1"/>
              <a:t>liter</a:t>
            </a:r>
            <a:r>
              <a:rPr lang="en-GB" sz="1400" dirty="0"/>
              <a:t> workspace no NMB pressure 11</a:t>
            </a:r>
          </a:p>
          <a:p>
            <a:r>
              <a:rPr lang="en-GB" sz="1400" dirty="0"/>
              <a:t>Not sufficient </a:t>
            </a:r>
            <a:r>
              <a:rPr lang="en-GB" sz="1400" dirty="0" smtClean="0"/>
              <a:t>workspace </a:t>
            </a:r>
          </a:p>
          <a:p>
            <a:r>
              <a:rPr lang="en-GB" sz="1400" dirty="0" smtClean="0"/>
              <a:t>no </a:t>
            </a:r>
            <a:r>
              <a:rPr lang="en-GB" sz="1400" dirty="0"/>
              <a:t>access to upper abdomen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5069" y="2715613"/>
            <a:ext cx="4006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2 </a:t>
            </a:r>
            <a:r>
              <a:rPr lang="en-GB" sz="1400" dirty="0" err="1"/>
              <a:t>liter</a:t>
            </a:r>
            <a:r>
              <a:rPr lang="en-GB" sz="1400" dirty="0"/>
              <a:t> workspace no NMB pressure 13</a:t>
            </a:r>
          </a:p>
          <a:p>
            <a:r>
              <a:rPr lang="en-GB" sz="1400" dirty="0"/>
              <a:t>Ceiling is higher but still not enough </a:t>
            </a:r>
            <a:r>
              <a:rPr lang="en-GB" sz="1400" dirty="0" smtClean="0"/>
              <a:t>workspace</a:t>
            </a:r>
            <a:endParaRPr lang="en-GB" sz="1400" dirty="0"/>
          </a:p>
        </p:txBody>
      </p:sp>
      <p:pic>
        <p:nvPicPr>
          <p:cNvPr id="8" name="Picture 7" descr="DSC0172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1" y="3387920"/>
            <a:ext cx="4670777" cy="3472404"/>
          </a:xfrm>
          <a:prstGeom prst="rect">
            <a:avLst/>
          </a:prstGeom>
        </p:spPr>
      </p:pic>
      <p:pic>
        <p:nvPicPr>
          <p:cNvPr id="9" name="Picture 8" descr="DSC0172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87332" y="3380811"/>
            <a:ext cx="4656668" cy="35787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9208" y="6008099"/>
            <a:ext cx="3355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4 </a:t>
            </a:r>
            <a:r>
              <a:rPr lang="en-GB" sz="1400" dirty="0" err="1"/>
              <a:t>liter</a:t>
            </a:r>
            <a:r>
              <a:rPr lang="en-GB" sz="1400" dirty="0"/>
              <a:t> workspace with NMB pressure 14</a:t>
            </a:r>
          </a:p>
          <a:p>
            <a:r>
              <a:rPr lang="en-GB" sz="1400" dirty="0"/>
              <a:t>Sufficient </a:t>
            </a:r>
            <a:r>
              <a:rPr lang="en-GB" sz="1400" dirty="0" smtClean="0"/>
              <a:t>workspace and easy access.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4862" y="6027131"/>
            <a:ext cx="345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3 </a:t>
            </a:r>
            <a:r>
              <a:rPr lang="en-GB" sz="1400" dirty="0" err="1"/>
              <a:t>liter</a:t>
            </a:r>
            <a:r>
              <a:rPr lang="en-GB" sz="1400" dirty="0"/>
              <a:t> workspace no NMB pressure 15</a:t>
            </a:r>
          </a:p>
          <a:p>
            <a:r>
              <a:rPr lang="en-GB" sz="1400" dirty="0"/>
              <a:t>Sufficient </a:t>
            </a:r>
            <a:r>
              <a:rPr lang="en-GB" sz="1400" dirty="0" smtClean="0"/>
              <a:t>workspace for </a:t>
            </a:r>
            <a:r>
              <a:rPr lang="en-GB" sz="1400" dirty="0"/>
              <a:t>upper abdomen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happens if patient breaths against ventilator?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583487" cy="4208930"/>
          </a:xfrm>
        </p:spPr>
        <p:txBody>
          <a:bodyPr/>
          <a:lstStyle/>
          <a:p>
            <a:r>
              <a:rPr lang="en-GB" dirty="0"/>
              <a:t>Inflator alarm goes off, high </a:t>
            </a:r>
            <a:r>
              <a:rPr lang="en-GB" dirty="0" smtClean="0"/>
              <a:t>pressure (41), </a:t>
            </a:r>
            <a:r>
              <a:rPr lang="en-GB" dirty="0"/>
              <a:t>no </a:t>
            </a:r>
            <a:r>
              <a:rPr lang="en-GB" dirty="0" err="1" smtClean="0"/>
              <a:t>flowc</a:t>
            </a:r>
            <a:r>
              <a:rPr lang="en-GB" dirty="0" smtClean="0"/>
              <a:t>(0)</a:t>
            </a:r>
            <a:endParaRPr lang="en-GB" dirty="0"/>
          </a:p>
          <a:p>
            <a:r>
              <a:rPr lang="en-GB" dirty="0"/>
              <a:t>Inflator </a:t>
            </a:r>
            <a:r>
              <a:rPr lang="en-GB" dirty="0" smtClean="0"/>
              <a:t>ads </a:t>
            </a:r>
            <a:r>
              <a:rPr lang="en-GB" dirty="0"/>
              <a:t>flow if pressure drops, it never releases if pressure rises.</a:t>
            </a:r>
          </a:p>
          <a:p>
            <a:r>
              <a:rPr lang="en-GB" dirty="0"/>
              <a:t>No view at all</a:t>
            </a:r>
          </a:p>
          <a:p>
            <a:pPr lvl="1"/>
            <a:r>
              <a:rPr lang="en-GB" dirty="0"/>
              <a:t>Stop surgery and wait till abdomen get relaxed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Sometimes never relaxed, what is given?</a:t>
            </a:r>
          </a:p>
          <a:p>
            <a:pPr lvl="1"/>
            <a:r>
              <a:rPr lang="en-GB" dirty="0"/>
              <a:t>Request to give more and more without effect?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44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48930" y="5247454"/>
            <a:ext cx="2395070" cy="158055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D6CD-E1DF-D347-99C4-6DFD33FC3441}" type="slidenum">
              <a:rPr lang="nl-NL"/>
              <a:pPr/>
              <a:t>45</a:t>
            </a:fld>
            <a:endParaRPr lang="nl-NL" dirty="0"/>
          </a:p>
        </p:txBody>
      </p:sp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9270" y="219635"/>
            <a:ext cx="8458200" cy="1066800"/>
          </a:xfrm>
        </p:spPr>
        <p:txBody>
          <a:bodyPr anchor="ctr"/>
          <a:lstStyle/>
          <a:p>
            <a:pPr algn="ctr"/>
            <a:r>
              <a:rPr lang="en-US" sz="3600" dirty="0" smtClean="0"/>
              <a:t>Difference between active contraction and relaxation</a:t>
            </a:r>
            <a:endParaRPr lang="en-US" sz="3600" dirty="0"/>
          </a:p>
        </p:txBody>
      </p:sp>
      <p:graphicFrame>
        <p:nvGraphicFramePr>
          <p:cNvPr id="527363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4714875" y="3605213"/>
          <a:ext cx="4414838" cy="240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Grafiek" r:id="rId4" imgW="6946900" imgH="3797300" progId="Excel.Sheet.8">
                  <p:embed/>
                </p:oleObj>
              </mc:Choice>
              <mc:Fallback>
                <p:oleObj name="Grafiek" r:id="rId4" imgW="6946900" imgH="3797300" progId="Excel.Shee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3605213"/>
                        <a:ext cx="4414838" cy="240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736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1524000"/>
            <a:ext cx="7924800" cy="2112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800" dirty="0"/>
              <a:t>No muscle relaxation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800" dirty="0"/>
              <a:t>Active contraction against ventilator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800" dirty="0" smtClean="0"/>
              <a:t>Full muscle relaxation</a:t>
            </a:r>
            <a:endParaRPr lang="en-US" dirty="0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3602038"/>
            <a:ext cx="4838700" cy="2419350"/>
            <a:chOff x="0" y="2269"/>
            <a:chExt cx="3048" cy="1524"/>
          </a:xfrm>
        </p:grpSpPr>
        <p:graphicFrame>
          <p:nvGraphicFramePr>
            <p:cNvPr id="527366" name="Object 6"/>
            <p:cNvGraphicFramePr>
              <a:graphicFrameLocks noChangeAspect="1"/>
            </p:cNvGraphicFramePr>
            <p:nvPr/>
          </p:nvGraphicFramePr>
          <p:xfrm>
            <a:off x="0" y="2269"/>
            <a:ext cx="3048" cy="15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Worksheet" r:id="rId7" imgW="6896100" imgH="3454400" progId="Excel.Sheet.8">
                    <p:embed/>
                  </p:oleObj>
                </mc:Choice>
                <mc:Fallback>
                  <p:oleObj name="Worksheet" r:id="rId7" imgW="6896100" imgH="34544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269"/>
                          <a:ext cx="3048" cy="15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7367" name="Line 7"/>
            <p:cNvSpPr>
              <a:spLocks noChangeShapeType="1"/>
            </p:cNvSpPr>
            <p:nvPr/>
          </p:nvSpPr>
          <p:spPr bwMode="auto">
            <a:xfrm>
              <a:off x="385" y="3521"/>
              <a:ext cx="590" cy="0"/>
            </a:xfrm>
            <a:prstGeom prst="line">
              <a:avLst/>
            </a:prstGeom>
            <a:noFill/>
            <a:ln w="34925" cap="sq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7368" name="Line 8"/>
            <p:cNvSpPr>
              <a:spLocks noChangeShapeType="1"/>
            </p:cNvSpPr>
            <p:nvPr/>
          </p:nvSpPr>
          <p:spPr bwMode="auto">
            <a:xfrm>
              <a:off x="975" y="3521"/>
              <a:ext cx="590" cy="0"/>
            </a:xfrm>
            <a:prstGeom prst="line">
              <a:avLst/>
            </a:prstGeom>
            <a:noFill/>
            <a:ln w="34925" cap="sq">
              <a:solidFill>
                <a:srgbClr val="8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7369" name="Line 9"/>
            <p:cNvSpPr>
              <a:spLocks noChangeShapeType="1"/>
            </p:cNvSpPr>
            <p:nvPr/>
          </p:nvSpPr>
          <p:spPr bwMode="auto">
            <a:xfrm>
              <a:off x="1565" y="3521"/>
              <a:ext cx="590" cy="0"/>
            </a:xfrm>
            <a:prstGeom prst="line">
              <a:avLst/>
            </a:prstGeom>
            <a:noFill/>
            <a:ln w="34925" cap="sq">
              <a:solidFill>
                <a:srgbClr val="00FF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/>
              <a:t>Apple sized persons, most frequent male.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Women who have never been pregnant.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First laparoscopy.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Max weight at moment of surgery.</a:t>
            </a:r>
          </a:p>
          <a:p>
            <a:pPr marL="457200" indent="-457200">
              <a:buFont typeface="+mj-lt"/>
              <a:buAutoNum type="arabicPeriod"/>
            </a:pPr>
            <a:r>
              <a:rPr lang="en-GB"/>
              <a:t>Double bubble abdomen.</a:t>
            </a:r>
          </a:p>
          <a:p>
            <a:pPr marL="739775" lvl="1" indent="-457200"/>
            <a:r>
              <a:rPr lang="en-GB"/>
              <a:t>Too much leg flexion makes instrument mobilisation difficult</a:t>
            </a:r>
          </a:p>
          <a:p>
            <a:pPr marL="739775" lvl="1" indent="-457200"/>
            <a:r>
              <a:rPr lang="en-GB"/>
              <a:t>Small abdomen?</a:t>
            </a:r>
          </a:p>
          <a:p>
            <a:pPr marL="444500" indent="-457200">
              <a:buFont typeface="+mj-lt"/>
              <a:buAutoNum type="arabicPeriod"/>
            </a:pPr>
            <a:r>
              <a:rPr lang="en-GB"/>
              <a:t>Type of surgery and place of intervention</a:t>
            </a:r>
          </a:p>
          <a:p>
            <a:pPr marL="739775" lvl="1" indent="-457200"/>
            <a:r>
              <a:rPr lang="en-GB"/>
              <a:t>Diaphragmatic access, 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46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66430" y="5168900"/>
            <a:ext cx="2077570" cy="1689100"/>
          </a:xfrm>
          <a:prstGeom prst="rect">
            <a:avLst/>
          </a:prstGeom>
        </p:spPr>
      </p:pic>
      <p:pic>
        <p:nvPicPr>
          <p:cNvPr id="7" name="Picture 6" descr="obesity man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37400" y="-18490"/>
            <a:ext cx="2006601" cy="1682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81000"/>
            <a:ext cx="8897470" cy="1044388"/>
          </a:xfrm>
        </p:spPr>
        <p:txBody>
          <a:bodyPr anchor="ctr"/>
          <a:lstStyle/>
          <a:p>
            <a:pPr algn="ctr"/>
            <a:r>
              <a:rPr lang="en-GB" sz="3600" dirty="0"/>
              <a:t>Surgical prediction of difficult access: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381000"/>
            <a:ext cx="6700868" cy="1044388"/>
          </a:xfrm>
        </p:spPr>
        <p:txBody>
          <a:bodyPr anchor="ctr"/>
          <a:lstStyle/>
          <a:p>
            <a:pPr algn="ctr"/>
            <a:r>
              <a:rPr lang="en-GB" sz="2800"/>
              <a:t>Other techniques used to improve surgical wokspace and access: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1777999"/>
            <a:ext cx="6700868" cy="4510741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Patient position</a:t>
            </a:r>
          </a:p>
          <a:p>
            <a:pPr marL="282575" lvl="1" indent="0">
              <a:buNone/>
            </a:pPr>
            <a:r>
              <a:rPr lang="en-GB" dirty="0"/>
              <a:t>Beach chair, anti </a:t>
            </a:r>
            <a:r>
              <a:rPr lang="en-GB" dirty="0" err="1"/>
              <a:t>trendelenburg</a:t>
            </a:r>
            <a:r>
              <a:rPr lang="en-GB" dirty="0"/>
              <a:t> improves access to upper abdomen even if workspace declines.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Higher intra abdominal pressures</a:t>
            </a:r>
          </a:p>
          <a:p>
            <a:pPr marL="282575" lvl="1" indent="0">
              <a:buNone/>
            </a:pPr>
            <a:r>
              <a:rPr lang="en-GB" dirty="0"/>
              <a:t>Max 20 mmHg possible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Standardisation of </a:t>
            </a:r>
            <a:r>
              <a:rPr lang="en-GB" dirty="0" smtClean="0"/>
              <a:t>surgical procedure</a:t>
            </a:r>
            <a:endParaRPr lang="en-GB" dirty="0"/>
          </a:p>
          <a:p>
            <a:pPr marL="282575" lvl="1" indent="0">
              <a:buNone/>
            </a:pPr>
            <a:r>
              <a:rPr lang="en-GB" dirty="0" smtClean="0"/>
              <a:t>Know what to do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Short overstretching of abdomen at moment of difficult access</a:t>
            </a:r>
            <a:r>
              <a:rPr lang="en-GB" dirty="0" smtClean="0"/>
              <a:t>. ARM procedure.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Longer overstretching during surgery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Weight reduction with </a:t>
            </a:r>
            <a:r>
              <a:rPr lang="en-GB" dirty="0" err="1"/>
              <a:t>modifast</a:t>
            </a:r>
            <a:r>
              <a:rPr lang="en-GB" dirty="0"/>
              <a:t> to create abdominal space.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47</a:t>
            </a:fld>
            <a:endParaRPr lang="en-GB" dirty="0"/>
          </a:p>
        </p:txBody>
      </p:sp>
      <p:pic>
        <p:nvPicPr>
          <p:cNvPr id="8" name="Picture 7" descr="IMG_03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32669" y="4055082"/>
            <a:ext cx="2011332" cy="1783331"/>
          </a:xfrm>
          <a:prstGeom prst="rect">
            <a:avLst/>
          </a:prstGeom>
        </p:spPr>
      </p:pic>
      <p:pic>
        <p:nvPicPr>
          <p:cNvPr id="10" name="Picture 9" descr="DSC0172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9" y="1270000"/>
            <a:ext cx="2011332" cy="1508499"/>
          </a:xfrm>
          <a:prstGeom prst="rect">
            <a:avLst/>
          </a:prstGeom>
        </p:spPr>
      </p:pic>
      <p:pic>
        <p:nvPicPr>
          <p:cNvPr id="11" name="Picture 10" descr="DSC0182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32668" y="-1"/>
            <a:ext cx="2011332" cy="1270001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670" y="2778499"/>
            <a:ext cx="2011331" cy="127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modifas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671" y="5554567"/>
            <a:ext cx="2011330" cy="146834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Deep</a:t>
            </a:r>
            <a:r>
              <a:rPr lang="fr-FR" dirty="0" smtClean="0"/>
              <a:t> NMB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needed</a:t>
            </a:r>
            <a:endParaRPr lang="fr-FR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have no </a:t>
            </a:r>
            <a:r>
              <a:rPr lang="fr-FR" dirty="0" err="1" smtClean="0"/>
              <a:t>space</a:t>
            </a: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Or the patient has a </a:t>
            </a:r>
            <a:r>
              <a:rPr lang="fr-FR" dirty="0" err="1" smtClean="0"/>
              <a:t>small</a:t>
            </a:r>
            <a:r>
              <a:rPr lang="fr-FR" dirty="0" smtClean="0"/>
              <a:t> abdomen to </a:t>
            </a:r>
            <a:r>
              <a:rPr lang="fr-FR" dirty="0" err="1" smtClean="0"/>
              <a:t>start</a:t>
            </a: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Or NMB </a:t>
            </a:r>
            <a:r>
              <a:rPr lang="fr-FR" dirty="0" err="1" smtClean="0"/>
              <a:t>is</a:t>
            </a:r>
            <a:r>
              <a:rPr lang="fr-FR" dirty="0" smtClean="0"/>
              <a:t> not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deep</a:t>
            </a:r>
            <a:r>
              <a:rPr lang="fr-FR" dirty="0" smtClean="0"/>
              <a:t> </a:t>
            </a:r>
            <a:r>
              <a:rPr lang="fr-FR" dirty="0" err="1" smtClean="0"/>
              <a:t>anymore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the </a:t>
            </a:r>
            <a:r>
              <a:rPr lang="fr-FR" dirty="0" err="1" smtClean="0"/>
              <a:t>diaphragm</a:t>
            </a:r>
            <a:r>
              <a:rPr lang="fr-FR" dirty="0" smtClean="0"/>
              <a:t> and abdominal </a:t>
            </a:r>
            <a:r>
              <a:rPr lang="fr-FR" dirty="0" err="1" smtClean="0"/>
              <a:t>wall</a:t>
            </a:r>
            <a:endParaRPr lang="fr-FR" dirty="0" smtClean="0"/>
          </a:p>
          <a:p>
            <a:pPr lvl="1"/>
            <a:r>
              <a:rPr lang="fr-FR" dirty="0" err="1" smtClean="0"/>
              <a:t>Even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TOF = 0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sometimes</a:t>
            </a:r>
            <a:r>
              <a:rPr lang="fr-FR" dirty="0" smtClean="0"/>
              <a:t> </a:t>
            </a:r>
            <a:r>
              <a:rPr lang="fr-FR" dirty="0" err="1" smtClean="0"/>
              <a:t>movements</a:t>
            </a:r>
            <a:endParaRPr lang="fr-FR" dirty="0" smtClean="0"/>
          </a:p>
          <a:p>
            <a:pPr lvl="1"/>
            <a:r>
              <a:rPr lang="fr-FR" dirty="0" smtClean="0"/>
              <a:t>Intermittent bolus </a:t>
            </a:r>
            <a:r>
              <a:rPr lang="fr-FR" dirty="0" err="1" smtClean="0"/>
              <a:t>gives</a:t>
            </a:r>
            <a:r>
              <a:rPr lang="fr-FR" dirty="0" smtClean="0"/>
              <a:t> moments of </a:t>
            </a:r>
            <a:r>
              <a:rPr lang="fr-FR" dirty="0" err="1" smtClean="0"/>
              <a:t>insufficient</a:t>
            </a:r>
            <a:r>
              <a:rPr lang="fr-FR" dirty="0" smtClean="0"/>
              <a:t> NMB</a:t>
            </a:r>
            <a:endParaRPr lang="fr-FR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8852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49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06082"/>
            <a:ext cx="8211670" cy="1660800"/>
          </a:xfrm>
        </p:spPr>
        <p:txBody>
          <a:bodyPr anchor="t"/>
          <a:lstStyle/>
          <a:p>
            <a:pPr algn="l"/>
            <a:r>
              <a:rPr lang="en-GB" sz="2000" dirty="0" smtClean="0"/>
              <a:t>A. </a:t>
            </a:r>
            <a:r>
              <a:rPr lang="en-US" sz="2000" b="1" smtClean="0"/>
              <a:t>Use of Deep Muscle Relaxation in Laparoscopic Bariatric Surgery: J P Mulier</a:t>
            </a:r>
            <a:br>
              <a:rPr lang="en-US" sz="2000" b="1" smtClean="0"/>
            </a:br>
            <a:r>
              <a:rPr lang="en-US" sz="2000" b="1" smtClean="0"/>
              <a:t>B. Importance of Deep Muscle Relaxation for the Laparoscopic Surgeon: B Dillemans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>
                <a:solidFill>
                  <a:srgbClr val="FFFF00"/>
                </a:solidFill>
              </a:rPr>
              <a:t>C. </a:t>
            </a:r>
            <a:r>
              <a:rPr lang="en-US" sz="2000" b="1" smtClean="0">
                <a:solidFill>
                  <a:srgbClr val="FFFF00"/>
                </a:solidFill>
              </a:rPr>
              <a:t>Reversal of Neuromuscular Blockade (NMB) in Morbidly Obese Patients: P Van Lancker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D. </a:t>
            </a:r>
            <a:r>
              <a:rPr lang="en-US" sz="2000" b="1" smtClean="0"/>
              <a:t>Using ERAS (enhanced recovery after surgery) for Laparoscopic Bariatric Surgery: J P Mulier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6350"/>
            <a:ext cx="8001000" cy="365125"/>
          </a:xfrm>
        </p:spPr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pic>
        <p:nvPicPr>
          <p:cNvPr id="7" name="Picture 7" descr="minnewaterklinie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7363" y="1588"/>
            <a:ext cx="2435225" cy="1825625"/>
          </a:xfrm>
          <a:prstGeom prst="rect">
            <a:avLst/>
          </a:prstGeom>
          <a:noFill/>
        </p:spPr>
      </p:pic>
      <p:pic>
        <p:nvPicPr>
          <p:cNvPr id="8" name="Picture 9" descr="200px-AZ-Sint-J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6075" y="31750"/>
            <a:ext cx="2447925" cy="1795463"/>
          </a:xfrm>
          <a:prstGeom prst="rect">
            <a:avLst/>
          </a:prstGeom>
          <a:noFill/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763" y="1936750"/>
            <a:ext cx="9139237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GB" dirty="0"/>
              <a:t>         1150                     1850                             1947	                   1977        2010  </a:t>
            </a:r>
          </a:p>
        </p:txBody>
      </p:sp>
      <p:pic>
        <p:nvPicPr>
          <p:cNvPr id="10" name="Picture 6" descr="sint jan brug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1"/>
            <a:ext cx="2232025" cy="1854201"/>
          </a:xfrm>
          <a:prstGeom prst="rect">
            <a:avLst/>
          </a:prstGeom>
          <a:noFill/>
        </p:spPr>
      </p:pic>
      <p:pic>
        <p:nvPicPr>
          <p:cNvPr id="11" name="Picture 8" descr="site oud sint jan 19 eeuw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2376488" cy="1828800"/>
          </a:xfrm>
          <a:prstGeom prst="rect">
            <a:avLst/>
          </a:prstGeom>
          <a:noFill/>
        </p:spPr>
      </p:pic>
      <p:pic>
        <p:nvPicPr>
          <p:cNvPr id="13" name="Afbeelding 6" descr="212-1290_IMG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075" y="1588"/>
            <a:ext cx="2447925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244600" y="889000"/>
            <a:ext cx="6869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</a:rPr>
              <a:t>Cape international </a:t>
            </a:r>
            <a:r>
              <a:rPr lang="en-GB" sz="2800" dirty="0" smtClean="0">
                <a:solidFill>
                  <a:srgbClr val="FFFF00"/>
                </a:solidFill>
              </a:rPr>
              <a:t>6 7 March Bruges 2012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051050" y="5095875"/>
            <a:ext cx="6172386" cy="162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 Philippe Van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Lancker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lang="en-GB" noProof="0" dirty="0" smtClean="0">
                <a:solidFill>
                  <a:schemeClr val="bg1"/>
                </a:solidFill>
              </a:rPr>
              <a:t>Anaesthesiologist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Sint-Jan Brugge-Oostende, Belgium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0" y="5095875"/>
            <a:ext cx="1625600" cy="162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42A6E-9864-1045-B31B-83A0E21A79AB}" type="slidenum">
              <a:rPr lang="nl-NL"/>
              <a:pPr/>
              <a:t>5</a:t>
            </a:fld>
            <a:endParaRPr lang="nl-NL" dirty="0"/>
          </a:p>
        </p:txBody>
      </p:sp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1" y="381000"/>
            <a:ext cx="8605370" cy="749300"/>
          </a:xfrm>
        </p:spPr>
        <p:txBody>
          <a:bodyPr anchor="ctr"/>
          <a:lstStyle/>
          <a:p>
            <a:pPr algn="ctr"/>
            <a:r>
              <a:rPr lang="en-US" sz="2800" dirty="0"/>
              <a:t>Limited literature on the use of NMB during laparoscopy!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8565" y="1341438"/>
            <a:ext cx="7924800" cy="5181600"/>
          </a:xfrm>
        </p:spPr>
        <p:txBody>
          <a:bodyPr anchor="t">
            <a:normAutofit fontScale="85000" lnSpcReduction="10000"/>
          </a:bodyPr>
          <a:lstStyle/>
          <a:p>
            <a:r>
              <a:rPr lang="en-US" sz="2000" dirty="0"/>
              <a:t>The effects of NMB on peak airway pressure and abdominal elastance during pneumoperitoneum.</a:t>
            </a:r>
          </a:p>
          <a:p>
            <a:pPr lvl="1"/>
            <a:r>
              <a:rPr lang="en-US" sz="1800" dirty="0"/>
              <a:t>Chassard D Anesth Analg 1996; 82: 525</a:t>
            </a:r>
          </a:p>
          <a:p>
            <a:pPr lvl="1"/>
            <a:r>
              <a:rPr lang="en-US" sz="1800" i="1" dirty="0">
                <a:solidFill>
                  <a:srgbClr val="FF0000"/>
                </a:solidFill>
              </a:rPr>
              <a:t>Pigs have a non linear behaviour different from humans</a:t>
            </a:r>
          </a:p>
          <a:p>
            <a:pPr lvl="1"/>
            <a:r>
              <a:rPr lang="en-US" sz="1800" i="1" dirty="0">
                <a:solidFill>
                  <a:srgbClr val="FF0000"/>
                </a:solidFill>
              </a:rPr>
              <a:t>Elastance is not changing either in humans</a:t>
            </a:r>
            <a:endParaRPr lang="en-US" sz="1800" i="1" dirty="0"/>
          </a:p>
          <a:p>
            <a:r>
              <a:rPr lang="en-US" sz="2000" dirty="0"/>
              <a:t>Gynecologic laparoscopy with or without curare? </a:t>
            </a:r>
          </a:p>
          <a:p>
            <a:pPr lvl="1"/>
            <a:r>
              <a:rPr lang="en-US" sz="1800" dirty="0"/>
              <a:t>Chassard D Ann Fr Anesth Reanim 1996; 15: 1013</a:t>
            </a:r>
          </a:p>
          <a:p>
            <a:pPr lvl="1"/>
            <a:r>
              <a:rPr lang="en-US" sz="1800" i="1" dirty="0">
                <a:solidFill>
                  <a:srgbClr val="FF0000"/>
                </a:solidFill>
              </a:rPr>
              <a:t>Surgeon was asked if he could work. Additional dose is given if he could not work</a:t>
            </a:r>
            <a:endParaRPr lang="en-US" sz="1600" i="1" dirty="0">
              <a:solidFill>
                <a:srgbClr val="FF0000"/>
              </a:solidFill>
            </a:endParaRPr>
          </a:p>
          <a:p>
            <a:r>
              <a:rPr lang="en-US" dirty="0" smtClean="0"/>
              <a:t>A comparison of the effect of two anaesthetic techniques on surgical conditions during gynaecological laparoscopy</a:t>
            </a:r>
          </a:p>
          <a:p>
            <a:pPr lvl="1"/>
            <a:r>
              <a:rPr lang="en-US" dirty="0" smtClean="0"/>
              <a:t>Williams MT. Anaesthesia. 2003; 58: 574</a:t>
            </a:r>
          </a:p>
          <a:p>
            <a:pPr lvl="2"/>
            <a:r>
              <a:rPr lang="en-US" sz="1800" i="1" dirty="0" smtClean="0">
                <a:solidFill>
                  <a:srgbClr val="FF0000"/>
                </a:solidFill>
              </a:rPr>
              <a:t>Without curare shorter operation, higher PV0, trocar placement difficult.</a:t>
            </a:r>
            <a:endParaRPr lang="en-US" sz="1800" i="1" dirty="0">
              <a:solidFill>
                <a:srgbClr val="FF0000"/>
              </a:solidFill>
            </a:endParaRPr>
          </a:p>
          <a:p>
            <a:r>
              <a:rPr lang="en-US" sz="2000" dirty="0"/>
              <a:t>No supplemental muscle relaxants are required during propofol and remifentanil total intravenous anesthesia for laparoscopic pelvic surgery. </a:t>
            </a:r>
          </a:p>
          <a:p>
            <a:pPr lvl="1"/>
            <a:r>
              <a:rPr lang="en-US" sz="1800" dirty="0"/>
              <a:t>Peak CM J laparoendosc Adv Surg Tech 2009; 19: 33</a:t>
            </a:r>
          </a:p>
          <a:p>
            <a:pPr lvl="2"/>
            <a:r>
              <a:rPr lang="en-US" sz="1600" i="1" dirty="0">
                <a:solidFill>
                  <a:srgbClr val="FF0000"/>
                </a:solidFill>
              </a:rPr>
              <a:t>Effect is not measured .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0944" y="6509279"/>
            <a:ext cx="7471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err="1" smtClean="0">
                <a:ea typeface="Arial" charset="0"/>
                <a:cs typeface="Arial" charset="0"/>
              </a:rPr>
              <a:t>Eikermann</a:t>
            </a:r>
            <a:r>
              <a:rPr lang="en-US" sz="1400" dirty="0" smtClean="0">
                <a:ea typeface="Arial" charset="0"/>
                <a:cs typeface="Arial" charset="0"/>
              </a:rPr>
              <a:t>, et </a:t>
            </a:r>
            <a:r>
              <a:rPr lang="en-US" sz="1400" dirty="0">
                <a:ea typeface="Arial" charset="0"/>
                <a:cs typeface="Arial" charset="0"/>
              </a:rPr>
              <a:t>al.</a:t>
            </a:r>
            <a:r>
              <a:rPr lang="en-US" sz="1400" i="1" dirty="0">
                <a:ea typeface="Arial" charset="0"/>
                <a:cs typeface="Arial" charset="0"/>
              </a:rPr>
              <a:t> </a:t>
            </a:r>
            <a:r>
              <a:rPr lang="en-US" sz="1400" i="1" dirty="0" smtClean="0">
                <a:ea typeface="Arial" charset="0"/>
                <a:cs typeface="Arial" charset="0"/>
              </a:rPr>
              <a:t>Am J </a:t>
            </a:r>
            <a:r>
              <a:rPr lang="en-US" sz="1400" i="1" dirty="0" err="1" smtClean="0">
                <a:ea typeface="Arial" charset="0"/>
                <a:cs typeface="Arial" charset="0"/>
              </a:rPr>
              <a:t>Respir</a:t>
            </a:r>
            <a:r>
              <a:rPr lang="en-US" sz="1400" i="1" dirty="0" smtClean="0">
                <a:ea typeface="Arial" charset="0"/>
                <a:cs typeface="Arial" charset="0"/>
              </a:rPr>
              <a:t> </a:t>
            </a:r>
            <a:r>
              <a:rPr lang="en-US" sz="1400" i="1" dirty="0" err="1" smtClean="0">
                <a:ea typeface="Arial" charset="0"/>
                <a:cs typeface="Arial" charset="0"/>
              </a:rPr>
              <a:t>Crit</a:t>
            </a:r>
            <a:r>
              <a:rPr lang="en-US" sz="1400" i="1" dirty="0" smtClean="0">
                <a:ea typeface="Arial" charset="0"/>
                <a:cs typeface="Arial" charset="0"/>
              </a:rPr>
              <a:t> Care Med</a:t>
            </a:r>
            <a:r>
              <a:rPr lang="en-US" sz="1400" dirty="0" smtClean="0">
                <a:ea typeface="Arial" charset="0"/>
                <a:cs typeface="Arial" charset="0"/>
              </a:rPr>
              <a:t>. 2007;175:9-15.</a:t>
            </a:r>
            <a:endParaRPr lang="it-IT" sz="1400" dirty="0">
              <a:ea typeface="Arial" charset="0"/>
              <a:cs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Achieving TOF ≥0.9</a:t>
            </a:r>
            <a:endParaRPr lang="en-US" dirty="0"/>
          </a:p>
        </p:txBody>
      </p:sp>
      <p:grpSp>
        <p:nvGrpSpPr>
          <p:cNvPr id="2" name="Group 8"/>
          <p:cNvGrpSpPr/>
          <p:nvPr/>
        </p:nvGrpSpPr>
        <p:grpSpPr>
          <a:xfrm>
            <a:off x="153543" y="1492488"/>
            <a:ext cx="8647557" cy="4821260"/>
            <a:chOff x="153543" y="1492488"/>
            <a:chExt cx="8647557" cy="4821260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97" t="13829" r="1384" b="63495"/>
            <a:stretch>
              <a:fillRect/>
            </a:stretch>
          </p:blipFill>
          <p:spPr bwMode="auto">
            <a:xfrm>
              <a:off x="695325" y="1751865"/>
              <a:ext cx="8105775" cy="1187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53543" y="3468990"/>
              <a:ext cx="143301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Minimum </a:t>
              </a:r>
              <a:r>
                <a:rPr lang="en-US" sz="1600" b="1" dirty="0" err="1" smtClean="0"/>
                <a:t>retroglossal</a:t>
              </a:r>
              <a:r>
                <a:rPr lang="en-US" sz="1600" b="1" dirty="0" smtClean="0"/>
                <a:t> upper airway diameter during forced inspiration</a:t>
              </a:r>
              <a:endParaRPr lang="en-US" sz="1600" b="1" dirty="0"/>
            </a:p>
          </p:txBody>
        </p:sp>
        <p:grpSp>
          <p:nvGrpSpPr>
            <p:cNvPr id="3" name="Group 54"/>
            <p:cNvGrpSpPr/>
            <p:nvPr/>
          </p:nvGrpSpPr>
          <p:grpSpPr>
            <a:xfrm>
              <a:off x="1333976" y="1492488"/>
              <a:ext cx="6878445" cy="338554"/>
              <a:chOff x="1333976" y="1492488"/>
              <a:chExt cx="6878445" cy="338554"/>
            </a:xfrm>
          </p:grpSpPr>
          <p:sp>
            <p:nvSpPr>
              <p:cNvPr id="57" name="TextBox 9"/>
              <p:cNvSpPr txBox="1"/>
              <p:nvPr/>
            </p:nvSpPr>
            <p:spPr>
              <a:xfrm>
                <a:off x="1333976" y="1492488"/>
                <a:ext cx="3321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A</a:t>
                </a:r>
              </a:p>
            </p:txBody>
          </p:sp>
          <p:sp>
            <p:nvSpPr>
              <p:cNvPr id="58" name="TextBox 10"/>
              <p:cNvSpPr txBox="1"/>
              <p:nvPr/>
            </p:nvSpPr>
            <p:spPr>
              <a:xfrm>
                <a:off x="2910504" y="1492488"/>
                <a:ext cx="3321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B</a:t>
                </a:r>
              </a:p>
            </p:txBody>
          </p:sp>
          <p:sp>
            <p:nvSpPr>
              <p:cNvPr id="59" name="TextBox 12"/>
              <p:cNvSpPr txBox="1"/>
              <p:nvPr/>
            </p:nvSpPr>
            <p:spPr>
              <a:xfrm>
                <a:off x="4566372" y="1492488"/>
                <a:ext cx="3321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C</a:t>
                </a:r>
              </a:p>
            </p:txBody>
          </p:sp>
          <p:sp>
            <p:nvSpPr>
              <p:cNvPr id="60" name="TextBox 13"/>
              <p:cNvSpPr txBox="1"/>
              <p:nvPr/>
            </p:nvSpPr>
            <p:spPr>
              <a:xfrm>
                <a:off x="6288071" y="1492488"/>
                <a:ext cx="3321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D</a:t>
                </a:r>
              </a:p>
            </p:txBody>
          </p:sp>
          <p:sp>
            <p:nvSpPr>
              <p:cNvPr id="61" name="TextBox 14"/>
              <p:cNvSpPr txBox="1"/>
              <p:nvPr/>
            </p:nvSpPr>
            <p:spPr>
              <a:xfrm>
                <a:off x="7880279" y="1492488"/>
                <a:ext cx="3321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E</a:t>
                </a:r>
              </a:p>
            </p:txBody>
          </p:sp>
        </p:grpSp>
        <p:grpSp>
          <p:nvGrpSpPr>
            <p:cNvPr id="4" name="Group 83"/>
            <p:cNvGrpSpPr/>
            <p:nvPr/>
          </p:nvGrpSpPr>
          <p:grpSpPr>
            <a:xfrm>
              <a:off x="1548457" y="2918461"/>
              <a:ext cx="6686476" cy="3395287"/>
              <a:chOff x="1548457" y="2918461"/>
              <a:chExt cx="6686476" cy="3395287"/>
            </a:xfrm>
          </p:grpSpPr>
          <p:grpSp>
            <p:nvGrpSpPr>
              <p:cNvPr id="5" name="Group 20"/>
              <p:cNvGrpSpPr/>
              <p:nvPr/>
            </p:nvGrpSpPr>
            <p:grpSpPr>
              <a:xfrm>
                <a:off x="1845575" y="2918461"/>
                <a:ext cx="6143625" cy="2834640"/>
                <a:chOff x="1845575" y="2918461"/>
                <a:chExt cx="6143625" cy="2834640"/>
              </a:xfrm>
            </p:grpSpPr>
            <p:cxnSp>
              <p:nvCxnSpPr>
                <p:cNvPr id="55" name="Straight Connector 16"/>
                <p:cNvCxnSpPr/>
                <p:nvPr/>
              </p:nvCxnSpPr>
              <p:spPr>
                <a:xfrm rot="10800000">
                  <a:off x="1845575" y="5753099"/>
                  <a:ext cx="6143625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17"/>
                <p:cNvCxnSpPr/>
                <p:nvPr/>
              </p:nvCxnSpPr>
              <p:spPr>
                <a:xfrm rot="16200000" flipV="1">
                  <a:off x="611506" y="4335780"/>
                  <a:ext cx="2834640" cy="2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68"/>
              <p:cNvGrpSpPr/>
              <p:nvPr/>
            </p:nvGrpSpPr>
            <p:grpSpPr>
              <a:xfrm>
                <a:off x="1845574" y="5622593"/>
                <a:ext cx="6389359" cy="691155"/>
                <a:chOff x="1845574" y="5622593"/>
                <a:chExt cx="6389359" cy="691155"/>
              </a:xfrm>
            </p:grpSpPr>
            <p:sp>
              <p:nvSpPr>
                <p:cNvPr id="44" name="TextBox 4"/>
                <p:cNvSpPr txBox="1"/>
                <p:nvPr/>
              </p:nvSpPr>
              <p:spPr>
                <a:xfrm>
                  <a:off x="1845574" y="5781003"/>
                  <a:ext cx="92044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Baseline</a:t>
                  </a:r>
                </a:p>
              </p:txBody>
            </p:sp>
            <p:sp>
              <p:nvSpPr>
                <p:cNvPr id="45" name="TextBox 5"/>
                <p:cNvSpPr txBox="1"/>
                <p:nvPr/>
              </p:nvSpPr>
              <p:spPr>
                <a:xfrm>
                  <a:off x="3105738" y="5781003"/>
                  <a:ext cx="83702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TOF 0.5</a:t>
                  </a:r>
                </a:p>
              </p:txBody>
            </p:sp>
            <p:sp>
              <p:nvSpPr>
                <p:cNvPr id="46" name="TextBox 6"/>
                <p:cNvSpPr txBox="1"/>
                <p:nvPr/>
              </p:nvSpPr>
              <p:spPr>
                <a:xfrm>
                  <a:off x="4528272" y="5781003"/>
                  <a:ext cx="83702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TOF 0.8</a:t>
                  </a:r>
                </a:p>
              </p:txBody>
            </p:sp>
            <p:sp>
              <p:nvSpPr>
                <p:cNvPr id="47" name="TextBox 7"/>
                <p:cNvSpPr txBox="1"/>
                <p:nvPr/>
              </p:nvSpPr>
              <p:spPr>
                <a:xfrm>
                  <a:off x="5949905" y="5781003"/>
                  <a:ext cx="83702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TOF 1.0</a:t>
                  </a:r>
                </a:p>
              </p:txBody>
            </p:sp>
            <p:sp>
              <p:nvSpPr>
                <p:cNvPr id="48" name="TextBox 8"/>
                <p:cNvSpPr txBox="1"/>
                <p:nvPr/>
              </p:nvSpPr>
              <p:spPr>
                <a:xfrm>
                  <a:off x="7328916" y="5790528"/>
                  <a:ext cx="90601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TOF 1.0</a:t>
                  </a:r>
                  <a:br>
                    <a:rPr lang="en-US" sz="1400" b="1" dirty="0" smtClean="0"/>
                  </a:br>
                  <a:r>
                    <a:rPr lang="en-US" sz="1400" b="1" dirty="0" smtClean="0"/>
                    <a:t>+15 min.</a:t>
                  </a:r>
                </a:p>
              </p:txBody>
            </p:sp>
            <p:cxnSp>
              <p:nvCxnSpPr>
                <p:cNvPr id="49" name="Straight Connector 48"/>
                <p:cNvCxnSpPr/>
                <p:nvPr/>
              </p:nvCxnSpPr>
              <p:spPr>
                <a:xfrm rot="10800000" flipV="1">
                  <a:off x="3432810" y="5622593"/>
                  <a:ext cx="91440" cy="1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rot="5400000" flipH="1" flipV="1">
                  <a:off x="2247529" y="5792139"/>
                  <a:ext cx="9144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rot="5400000" flipH="1" flipV="1">
                  <a:off x="6324229" y="5792139"/>
                  <a:ext cx="9144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5400000" flipH="1" flipV="1">
                  <a:off x="7714879" y="5792139"/>
                  <a:ext cx="9144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5400000" flipH="1" flipV="1">
                  <a:off x="4847854" y="5792139"/>
                  <a:ext cx="9144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5400000" flipH="1" flipV="1">
                  <a:off x="3466729" y="5792139"/>
                  <a:ext cx="9144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71"/>
              <p:cNvGrpSpPr/>
              <p:nvPr/>
            </p:nvGrpSpPr>
            <p:grpSpPr>
              <a:xfrm>
                <a:off x="2085978" y="4019548"/>
                <a:ext cx="5734047" cy="1663432"/>
                <a:chOff x="2085978" y="4019548"/>
                <a:chExt cx="5734047" cy="1663432"/>
              </a:xfrm>
            </p:grpSpPr>
            <p:grpSp>
              <p:nvGrpSpPr>
                <p:cNvPr id="12" name="Group 26"/>
                <p:cNvGrpSpPr/>
                <p:nvPr/>
              </p:nvGrpSpPr>
              <p:grpSpPr>
                <a:xfrm>
                  <a:off x="6305552" y="4367211"/>
                  <a:ext cx="91440" cy="1000125"/>
                  <a:chOff x="6305552" y="4367211"/>
                  <a:chExt cx="91440" cy="1000125"/>
                </a:xfrm>
              </p:grpSpPr>
              <p:cxnSp>
                <p:nvCxnSpPr>
                  <p:cNvPr id="41" name="Straight Connector 40"/>
                  <p:cNvCxnSpPr/>
                  <p:nvPr/>
                </p:nvCxnSpPr>
                <p:spPr>
                  <a:xfrm rot="16200000" flipV="1">
                    <a:off x="5853114" y="4867273"/>
                    <a:ext cx="1000124" cy="1"/>
                  </a:xfrm>
                  <a:prstGeom prst="line">
                    <a:avLst/>
                  </a:prstGeom>
                  <a:ln w="38100" cmpd="sng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 rot="10800000" flipV="1">
                    <a:off x="6305552" y="5357813"/>
                    <a:ext cx="91440" cy="1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Oval 42"/>
                  <p:cNvSpPr/>
                  <p:nvPr/>
                </p:nvSpPr>
                <p:spPr>
                  <a:xfrm>
                    <a:off x="6324600" y="4367211"/>
                    <a:ext cx="57150" cy="5715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" name="Group 36"/>
                <p:cNvGrpSpPr/>
                <p:nvPr/>
              </p:nvGrpSpPr>
              <p:grpSpPr>
                <a:xfrm>
                  <a:off x="4826124" y="4816202"/>
                  <a:ext cx="91440" cy="866778"/>
                  <a:chOff x="4826124" y="4816202"/>
                  <a:chExt cx="91440" cy="866778"/>
                </a:xfrm>
              </p:grpSpPr>
              <p:cxnSp>
                <p:nvCxnSpPr>
                  <p:cNvPr id="38" name="Straight Connector 37"/>
                  <p:cNvCxnSpPr/>
                  <p:nvPr/>
                </p:nvCxnSpPr>
                <p:spPr>
                  <a:xfrm rot="16200000" flipV="1">
                    <a:off x="4462268" y="5271496"/>
                    <a:ext cx="822960" cy="1"/>
                  </a:xfrm>
                  <a:prstGeom prst="line">
                    <a:avLst/>
                  </a:prstGeom>
                  <a:ln w="38100" cmpd="sng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/>
                  <p:cNvCxnSpPr/>
                  <p:nvPr/>
                </p:nvCxnSpPr>
                <p:spPr>
                  <a:xfrm rot="10800000" flipV="1">
                    <a:off x="4826124" y="5682979"/>
                    <a:ext cx="91440" cy="1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Oval 39"/>
                  <p:cNvSpPr/>
                  <p:nvPr/>
                </p:nvSpPr>
                <p:spPr>
                  <a:xfrm>
                    <a:off x="4845172" y="4816202"/>
                    <a:ext cx="57150" cy="5715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" name="Group 37"/>
                <p:cNvGrpSpPr/>
                <p:nvPr/>
              </p:nvGrpSpPr>
              <p:grpSpPr>
                <a:xfrm>
                  <a:off x="7728585" y="4152898"/>
                  <a:ext cx="91440" cy="1057278"/>
                  <a:chOff x="7728585" y="4152898"/>
                  <a:chExt cx="91440" cy="1057278"/>
                </a:xfrm>
              </p:grpSpPr>
              <p:cxnSp>
                <p:nvCxnSpPr>
                  <p:cNvPr id="35" name="Straight Connector 34"/>
                  <p:cNvCxnSpPr/>
                  <p:nvPr/>
                </p:nvCxnSpPr>
                <p:spPr>
                  <a:xfrm rot="5400000" flipH="1" flipV="1">
                    <a:off x="7251381" y="4694872"/>
                    <a:ext cx="1030607" cy="0"/>
                  </a:xfrm>
                  <a:prstGeom prst="line">
                    <a:avLst/>
                  </a:prstGeom>
                  <a:ln w="38100" cmpd="sng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/>
                  <p:nvPr/>
                </p:nvCxnSpPr>
                <p:spPr>
                  <a:xfrm rot="10800000" flipV="1">
                    <a:off x="7728585" y="5210175"/>
                    <a:ext cx="91440" cy="1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Oval 36"/>
                  <p:cNvSpPr/>
                  <p:nvPr/>
                </p:nvSpPr>
                <p:spPr>
                  <a:xfrm>
                    <a:off x="7738108" y="4152898"/>
                    <a:ext cx="57150" cy="5715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" name="Group 46"/>
                <p:cNvGrpSpPr/>
                <p:nvPr/>
              </p:nvGrpSpPr>
              <p:grpSpPr>
                <a:xfrm>
                  <a:off x="2085978" y="4019548"/>
                  <a:ext cx="91440" cy="1000125"/>
                  <a:chOff x="6305552" y="4367211"/>
                  <a:chExt cx="91440" cy="1000125"/>
                </a:xfrm>
              </p:grpSpPr>
              <p:cxnSp>
                <p:nvCxnSpPr>
                  <p:cNvPr id="32" name="Straight Connector 31"/>
                  <p:cNvCxnSpPr/>
                  <p:nvPr/>
                </p:nvCxnSpPr>
                <p:spPr>
                  <a:xfrm rot="16200000" flipV="1">
                    <a:off x="5853114" y="4867273"/>
                    <a:ext cx="1000124" cy="1"/>
                  </a:xfrm>
                  <a:prstGeom prst="line">
                    <a:avLst/>
                  </a:prstGeom>
                  <a:ln w="38100" cmpd="sng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/>
                  <p:nvPr/>
                </p:nvCxnSpPr>
                <p:spPr>
                  <a:xfrm rot="10800000" flipV="1">
                    <a:off x="6305552" y="5357813"/>
                    <a:ext cx="91440" cy="1"/>
                  </a:xfrm>
                  <a:prstGeom prst="line">
                    <a:avLst/>
                  </a:prstGeom>
                  <a:ln w="190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Oval 33"/>
                  <p:cNvSpPr/>
                  <p:nvPr/>
                </p:nvSpPr>
                <p:spPr>
                  <a:xfrm>
                    <a:off x="6324600" y="4367211"/>
                    <a:ext cx="57150" cy="5715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8" name="Straight Connector 27"/>
                <p:cNvCxnSpPr/>
                <p:nvPr/>
              </p:nvCxnSpPr>
              <p:spPr>
                <a:xfrm rot="16200000" flipV="1">
                  <a:off x="3251834" y="5384465"/>
                  <a:ext cx="457200" cy="1"/>
                </a:xfrm>
                <a:prstGeom prst="line">
                  <a:avLst/>
                </a:prstGeom>
                <a:ln w="38100" cmpd="sng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Oval 28"/>
                <p:cNvSpPr/>
                <p:nvPr/>
              </p:nvSpPr>
              <p:spPr>
                <a:xfrm>
                  <a:off x="3451858" y="5136816"/>
                  <a:ext cx="57150" cy="5715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347252" y="4860016"/>
                  <a:ext cx="20921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/>
                    <a:t>*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4759618" y="4544323"/>
                  <a:ext cx="20921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/>
                    <a:t>*</a:t>
                  </a: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1548457" y="4879346"/>
                <a:ext cx="4287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b="1" dirty="0" smtClean="0"/>
                  <a:t>15</a:t>
                </a: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1920070" y="4076700"/>
                <a:ext cx="9144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920070" y="3152775"/>
                <a:ext cx="9144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929595" y="5010150"/>
                <a:ext cx="9144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1557982" y="3948438"/>
                <a:ext cx="4287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b="1" dirty="0" smtClean="0"/>
                  <a:t>20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557982" y="3021970"/>
                <a:ext cx="42876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b="1" dirty="0" smtClean="0"/>
                  <a:t>25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286212" y="3207380"/>
              <a:ext cx="7100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/>
                <a:t>[mm]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6698328" y="6488668"/>
            <a:ext cx="2060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r>
              <a:rPr lang="en-US" sz="1200" i="1" dirty="0" smtClean="0"/>
              <a:t>P</a:t>
            </a:r>
            <a:r>
              <a:rPr lang="en-US" sz="1200" dirty="0" smtClean="0"/>
              <a:t>&lt;0.05 versus baseline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6078859" y="6478502"/>
            <a:ext cx="209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*</a:t>
            </a:r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50</a:t>
            </a:fld>
            <a:endParaRPr lang="en-GB" dirty="0"/>
          </a:p>
        </p:txBody>
      </p:sp>
      <p:sp>
        <p:nvSpPr>
          <p:cNvPr id="65" name="Footer Placeholder 6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222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Pharynx Dysfunction Increases the Aspiration Risk </a:t>
            </a:r>
            <a:endParaRPr lang="en-GB" dirty="0" smtClean="0"/>
          </a:p>
        </p:txBody>
      </p:sp>
      <p:sp>
        <p:nvSpPr>
          <p:cNvPr id="58374" name="Rectangle 53"/>
          <p:cNvSpPr>
            <a:spLocks noChangeArrowheads="1"/>
          </p:cNvSpPr>
          <p:nvPr/>
        </p:nvSpPr>
        <p:spPr bwMode="auto">
          <a:xfrm>
            <a:off x="14387" y="6524625"/>
            <a:ext cx="5418138" cy="290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3962" tIns="46157" rIns="93962" bIns="46157">
            <a:spAutoFit/>
          </a:bodyPr>
          <a:lstStyle/>
          <a:p>
            <a:pPr defTabSz="790575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GB" sz="1400" dirty="0">
                <a:solidFill>
                  <a:schemeClr val="bg1"/>
                </a:solidFill>
              </a:rPr>
              <a:t>Eriksson </a:t>
            </a:r>
            <a:r>
              <a:rPr lang="en-GB" sz="1400" dirty="0" smtClean="0">
                <a:solidFill>
                  <a:schemeClr val="bg1"/>
                </a:solidFill>
              </a:rPr>
              <a:t>LI, </a:t>
            </a:r>
            <a:r>
              <a:rPr lang="en-GB" sz="1400" dirty="0">
                <a:solidFill>
                  <a:schemeClr val="bg1"/>
                </a:solidFill>
              </a:rPr>
              <a:t>et </a:t>
            </a:r>
            <a:r>
              <a:rPr lang="en-GB" sz="1400" dirty="0" smtClean="0">
                <a:solidFill>
                  <a:schemeClr val="bg1"/>
                </a:solidFill>
              </a:rPr>
              <a:t>al. </a:t>
            </a:r>
            <a:r>
              <a:rPr lang="en-GB" sz="1400" i="1" dirty="0" smtClean="0">
                <a:solidFill>
                  <a:schemeClr val="bg1"/>
                </a:solidFill>
              </a:rPr>
              <a:t>Anesthesiology</a:t>
            </a:r>
            <a:r>
              <a:rPr lang="en-GB" sz="1400" dirty="0" smtClean="0">
                <a:solidFill>
                  <a:schemeClr val="bg1"/>
                </a:solidFill>
              </a:rPr>
              <a:t>. 1997;87:1035</a:t>
            </a:r>
            <a:endParaRPr lang="en-GB" sz="1300" dirty="0">
              <a:solidFill>
                <a:schemeClr val="bg1"/>
              </a:solidFill>
            </a:endParaRPr>
          </a:p>
        </p:txBody>
      </p:sp>
      <p:sp>
        <p:nvSpPr>
          <p:cNvPr id="58371" name="TextBox 53"/>
          <p:cNvSpPr txBox="1">
            <a:spLocks noChangeArrowheads="1"/>
          </p:cNvSpPr>
          <p:nvPr/>
        </p:nvSpPr>
        <p:spPr bwMode="auto">
          <a:xfrm>
            <a:off x="204716" y="1540206"/>
            <a:ext cx="230657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Human volunteers</a:t>
            </a:r>
          </a:p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Partially paralyzed</a:t>
            </a:r>
            <a:endParaRPr lang="en-GB" dirty="0">
              <a:solidFill>
                <a:schemeClr val="bg1"/>
              </a:solidFill>
              <a:latin typeface="+mn-lt"/>
            </a:endParaRPr>
          </a:p>
          <a:p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Group 62"/>
          <p:cNvGrpSpPr/>
          <p:nvPr/>
        </p:nvGrpSpPr>
        <p:grpSpPr>
          <a:xfrm>
            <a:off x="2511293" y="1398002"/>
            <a:ext cx="5296033" cy="4726513"/>
            <a:chOff x="2511293" y="1398002"/>
            <a:chExt cx="5296033" cy="4726513"/>
          </a:xfrm>
        </p:grpSpPr>
        <p:sp>
          <p:nvSpPr>
            <p:cNvPr id="58419" name="Rectangle 6"/>
            <p:cNvSpPr>
              <a:spLocks noChangeArrowheads="1"/>
            </p:cNvSpPr>
            <p:nvPr/>
          </p:nvSpPr>
          <p:spPr bwMode="auto">
            <a:xfrm>
              <a:off x="3930650" y="2832100"/>
              <a:ext cx="635000" cy="250190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58420" name="Line 7"/>
            <p:cNvSpPr>
              <a:spLocks noChangeShapeType="1"/>
            </p:cNvSpPr>
            <p:nvPr/>
          </p:nvSpPr>
          <p:spPr bwMode="auto">
            <a:xfrm flipV="1">
              <a:off x="4248919" y="1581150"/>
              <a:ext cx="1538" cy="1250950"/>
            </a:xfrm>
            <a:prstGeom prst="line">
              <a:avLst/>
            </a:prstGeom>
            <a:noFill/>
            <a:ln w="11113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421" name="Line 8"/>
            <p:cNvSpPr>
              <a:spLocks noChangeShapeType="1"/>
            </p:cNvSpPr>
            <p:nvPr/>
          </p:nvSpPr>
          <p:spPr bwMode="auto">
            <a:xfrm>
              <a:off x="4225856" y="1581150"/>
              <a:ext cx="44588" cy="1518"/>
            </a:xfrm>
            <a:prstGeom prst="line">
              <a:avLst/>
            </a:prstGeom>
            <a:noFill/>
            <a:ln w="11113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416" name="Rectangle 10"/>
            <p:cNvSpPr>
              <a:spLocks noChangeArrowheads="1"/>
            </p:cNvSpPr>
            <p:nvPr/>
          </p:nvSpPr>
          <p:spPr bwMode="auto">
            <a:xfrm>
              <a:off x="4718050" y="4289287"/>
              <a:ext cx="636588" cy="1044713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58417" name="Line 11"/>
            <p:cNvSpPr>
              <a:spLocks noChangeShapeType="1"/>
            </p:cNvSpPr>
            <p:nvPr/>
          </p:nvSpPr>
          <p:spPr bwMode="auto">
            <a:xfrm flipV="1">
              <a:off x="5037115" y="3657600"/>
              <a:ext cx="1541" cy="631687"/>
            </a:xfrm>
            <a:prstGeom prst="line">
              <a:avLst/>
            </a:prstGeom>
            <a:noFill/>
            <a:ln w="11113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418" name="Line 12"/>
            <p:cNvSpPr>
              <a:spLocks noChangeShapeType="1"/>
            </p:cNvSpPr>
            <p:nvPr/>
          </p:nvSpPr>
          <p:spPr bwMode="auto">
            <a:xfrm>
              <a:off x="5015535" y="3657600"/>
              <a:ext cx="43159" cy="1518"/>
            </a:xfrm>
            <a:prstGeom prst="line">
              <a:avLst/>
            </a:prstGeom>
            <a:noFill/>
            <a:ln w="11113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413" name="Rectangle 14"/>
            <p:cNvSpPr>
              <a:spLocks noChangeArrowheads="1"/>
            </p:cNvSpPr>
            <p:nvPr/>
          </p:nvSpPr>
          <p:spPr bwMode="auto">
            <a:xfrm>
              <a:off x="5518150" y="4252680"/>
              <a:ext cx="623888" cy="108132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58414" name="Line 15"/>
            <p:cNvSpPr>
              <a:spLocks noChangeShapeType="1"/>
            </p:cNvSpPr>
            <p:nvPr/>
          </p:nvSpPr>
          <p:spPr bwMode="auto">
            <a:xfrm flipV="1">
              <a:off x="5824702" y="3511550"/>
              <a:ext cx="1540" cy="741130"/>
            </a:xfrm>
            <a:prstGeom prst="line">
              <a:avLst/>
            </a:prstGeom>
            <a:noFill/>
            <a:ln w="11113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415" name="Line 16"/>
            <p:cNvSpPr>
              <a:spLocks noChangeShapeType="1"/>
            </p:cNvSpPr>
            <p:nvPr/>
          </p:nvSpPr>
          <p:spPr bwMode="auto">
            <a:xfrm>
              <a:off x="5803136" y="3511550"/>
              <a:ext cx="43133" cy="1519"/>
            </a:xfrm>
            <a:prstGeom prst="line">
              <a:avLst/>
            </a:prstGeom>
            <a:noFill/>
            <a:ln w="11113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410" name="Rectangle 18"/>
            <p:cNvSpPr>
              <a:spLocks noChangeArrowheads="1"/>
            </p:cNvSpPr>
            <p:nvPr/>
          </p:nvSpPr>
          <p:spPr bwMode="auto">
            <a:xfrm>
              <a:off x="6305550" y="4010415"/>
              <a:ext cx="623888" cy="132358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58411" name="Line 19"/>
            <p:cNvSpPr>
              <a:spLocks noChangeShapeType="1"/>
            </p:cNvSpPr>
            <p:nvPr/>
          </p:nvSpPr>
          <p:spPr bwMode="auto">
            <a:xfrm flipV="1">
              <a:off x="6622886" y="3257550"/>
              <a:ext cx="1540" cy="752865"/>
            </a:xfrm>
            <a:prstGeom prst="line">
              <a:avLst/>
            </a:prstGeom>
            <a:noFill/>
            <a:ln w="11113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412" name="Line 20"/>
            <p:cNvSpPr>
              <a:spLocks noChangeShapeType="1"/>
            </p:cNvSpPr>
            <p:nvPr/>
          </p:nvSpPr>
          <p:spPr bwMode="auto">
            <a:xfrm>
              <a:off x="6601319" y="3257550"/>
              <a:ext cx="43133" cy="1518"/>
            </a:xfrm>
            <a:prstGeom prst="line">
              <a:avLst/>
            </a:prstGeom>
            <a:noFill/>
            <a:ln w="11113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407" name="Rectangle 22"/>
            <p:cNvSpPr>
              <a:spLocks noChangeArrowheads="1"/>
            </p:cNvSpPr>
            <p:nvPr/>
          </p:nvSpPr>
          <p:spPr bwMode="auto">
            <a:xfrm>
              <a:off x="7092950" y="3512295"/>
              <a:ext cx="636588" cy="182170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58408" name="Line 23"/>
            <p:cNvSpPr>
              <a:spLocks noChangeShapeType="1"/>
            </p:cNvSpPr>
            <p:nvPr/>
          </p:nvSpPr>
          <p:spPr bwMode="auto">
            <a:xfrm flipV="1">
              <a:off x="7410473" y="2382838"/>
              <a:ext cx="1541" cy="1129457"/>
            </a:xfrm>
            <a:prstGeom prst="line">
              <a:avLst/>
            </a:prstGeom>
            <a:noFill/>
            <a:ln w="11113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409" name="Line 24"/>
            <p:cNvSpPr>
              <a:spLocks noChangeShapeType="1"/>
            </p:cNvSpPr>
            <p:nvPr/>
          </p:nvSpPr>
          <p:spPr bwMode="auto">
            <a:xfrm>
              <a:off x="7388894" y="2382838"/>
              <a:ext cx="44700" cy="1518"/>
            </a:xfrm>
            <a:prstGeom prst="line">
              <a:avLst/>
            </a:prstGeom>
            <a:noFill/>
            <a:ln w="11113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398" name="Line 27"/>
            <p:cNvSpPr>
              <a:spLocks noChangeShapeType="1"/>
            </p:cNvSpPr>
            <p:nvPr/>
          </p:nvSpPr>
          <p:spPr bwMode="auto">
            <a:xfrm flipH="1">
              <a:off x="3789363" y="5334070"/>
              <a:ext cx="65088" cy="1518"/>
            </a:xfrm>
            <a:prstGeom prst="line">
              <a:avLst/>
            </a:prstGeom>
            <a:noFill/>
            <a:ln w="2222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399" name="Line 28"/>
            <p:cNvSpPr>
              <a:spLocks noChangeShapeType="1"/>
            </p:cNvSpPr>
            <p:nvPr/>
          </p:nvSpPr>
          <p:spPr bwMode="auto">
            <a:xfrm flipH="1">
              <a:off x="3789363" y="4083097"/>
              <a:ext cx="65088" cy="1518"/>
            </a:xfrm>
            <a:prstGeom prst="line">
              <a:avLst/>
            </a:prstGeom>
            <a:noFill/>
            <a:ln w="2222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400" name="Line 29"/>
            <p:cNvSpPr>
              <a:spLocks noChangeShapeType="1"/>
            </p:cNvSpPr>
            <p:nvPr/>
          </p:nvSpPr>
          <p:spPr bwMode="auto">
            <a:xfrm flipH="1">
              <a:off x="3789363" y="2832123"/>
              <a:ext cx="65088" cy="1518"/>
            </a:xfrm>
            <a:prstGeom prst="line">
              <a:avLst/>
            </a:prstGeom>
            <a:noFill/>
            <a:ln w="2222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401" name="Line 30"/>
            <p:cNvSpPr>
              <a:spLocks noChangeShapeType="1"/>
            </p:cNvSpPr>
            <p:nvPr/>
          </p:nvSpPr>
          <p:spPr bwMode="auto">
            <a:xfrm flipH="1">
              <a:off x="3789363" y="1581150"/>
              <a:ext cx="65088" cy="1518"/>
            </a:xfrm>
            <a:prstGeom prst="line">
              <a:avLst/>
            </a:prstGeom>
            <a:noFill/>
            <a:ln w="2222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392" name="Line 32"/>
            <p:cNvSpPr>
              <a:spLocks noChangeShapeType="1"/>
            </p:cNvSpPr>
            <p:nvPr/>
          </p:nvSpPr>
          <p:spPr bwMode="auto">
            <a:xfrm>
              <a:off x="3854451" y="5334000"/>
              <a:ext cx="1538" cy="71438"/>
            </a:xfrm>
            <a:prstGeom prst="line">
              <a:avLst/>
            </a:prstGeom>
            <a:noFill/>
            <a:ln w="2222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393" name="Line 33"/>
            <p:cNvSpPr>
              <a:spLocks noChangeShapeType="1"/>
            </p:cNvSpPr>
            <p:nvPr/>
          </p:nvSpPr>
          <p:spPr bwMode="auto">
            <a:xfrm>
              <a:off x="4643488" y="5334000"/>
              <a:ext cx="1538" cy="71438"/>
            </a:xfrm>
            <a:prstGeom prst="line">
              <a:avLst/>
            </a:prstGeom>
            <a:noFill/>
            <a:ln w="2222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394" name="Line 34"/>
            <p:cNvSpPr>
              <a:spLocks noChangeShapeType="1"/>
            </p:cNvSpPr>
            <p:nvPr/>
          </p:nvSpPr>
          <p:spPr bwMode="auto">
            <a:xfrm>
              <a:off x="5430987" y="5334000"/>
              <a:ext cx="1538" cy="71438"/>
            </a:xfrm>
            <a:prstGeom prst="line">
              <a:avLst/>
            </a:prstGeom>
            <a:noFill/>
            <a:ln w="2222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395" name="Line 35"/>
            <p:cNvSpPr>
              <a:spLocks noChangeShapeType="1"/>
            </p:cNvSpPr>
            <p:nvPr/>
          </p:nvSpPr>
          <p:spPr bwMode="auto">
            <a:xfrm>
              <a:off x="6229252" y="5334000"/>
              <a:ext cx="1538" cy="71438"/>
            </a:xfrm>
            <a:prstGeom prst="line">
              <a:avLst/>
            </a:prstGeom>
            <a:noFill/>
            <a:ln w="2222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396" name="Line 36"/>
            <p:cNvSpPr>
              <a:spLocks noChangeShapeType="1"/>
            </p:cNvSpPr>
            <p:nvPr/>
          </p:nvSpPr>
          <p:spPr bwMode="auto">
            <a:xfrm>
              <a:off x="7016751" y="5334000"/>
              <a:ext cx="1538" cy="71438"/>
            </a:xfrm>
            <a:prstGeom prst="line">
              <a:avLst/>
            </a:prstGeom>
            <a:noFill/>
            <a:ln w="2222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397" name="Line 37"/>
            <p:cNvSpPr>
              <a:spLocks noChangeShapeType="1"/>
            </p:cNvSpPr>
            <p:nvPr/>
          </p:nvSpPr>
          <p:spPr bwMode="auto">
            <a:xfrm>
              <a:off x="7805788" y="5334000"/>
              <a:ext cx="1538" cy="71438"/>
            </a:xfrm>
            <a:prstGeom prst="line">
              <a:avLst/>
            </a:prstGeom>
            <a:noFill/>
            <a:ln w="2222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377" name="Line 38"/>
            <p:cNvSpPr>
              <a:spLocks noChangeShapeType="1"/>
            </p:cNvSpPr>
            <p:nvPr/>
          </p:nvSpPr>
          <p:spPr bwMode="auto">
            <a:xfrm flipV="1">
              <a:off x="3854451" y="1540206"/>
              <a:ext cx="1588" cy="3840480"/>
            </a:xfrm>
            <a:prstGeom prst="line">
              <a:avLst/>
            </a:prstGeom>
            <a:noFill/>
            <a:ln w="31750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378" name="Line 39"/>
            <p:cNvSpPr>
              <a:spLocks noChangeShapeType="1"/>
            </p:cNvSpPr>
            <p:nvPr/>
          </p:nvSpPr>
          <p:spPr bwMode="auto">
            <a:xfrm>
              <a:off x="3854451" y="5334000"/>
              <a:ext cx="3951288" cy="1588"/>
            </a:xfrm>
            <a:prstGeom prst="line">
              <a:avLst/>
            </a:prstGeom>
            <a:noFill/>
            <a:ln w="31750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3979961" y="5429252"/>
              <a:ext cx="3795566" cy="215764"/>
              <a:chOff x="2251" y="3559"/>
              <a:chExt cx="2467" cy="142"/>
            </a:xfrm>
          </p:grpSpPr>
          <p:sp>
            <p:nvSpPr>
              <p:cNvPr id="58383" name="Rectangle 46"/>
              <p:cNvSpPr>
                <a:spLocks noChangeArrowheads="1"/>
              </p:cNvSpPr>
              <p:nvPr/>
            </p:nvSpPr>
            <p:spPr bwMode="auto">
              <a:xfrm>
                <a:off x="2251" y="3559"/>
                <a:ext cx="414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400" b="1">
                    <a:solidFill>
                      <a:schemeClr val="bg1"/>
                    </a:solidFill>
                  </a:rPr>
                  <a:t>Control</a:t>
                </a:r>
                <a:endParaRPr lang="en-US" sz="9000">
                  <a:solidFill>
                    <a:schemeClr val="bg1"/>
                  </a:solidFill>
                  <a:latin typeface="Teknika"/>
                </a:endParaRPr>
              </a:p>
            </p:txBody>
          </p:sp>
          <p:sp>
            <p:nvSpPr>
              <p:cNvPr id="58384" name="Rectangle 47"/>
              <p:cNvSpPr>
                <a:spLocks noChangeArrowheads="1"/>
              </p:cNvSpPr>
              <p:nvPr/>
            </p:nvSpPr>
            <p:spPr bwMode="auto">
              <a:xfrm>
                <a:off x="2751" y="3559"/>
                <a:ext cx="424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400" b="1">
                    <a:solidFill>
                      <a:schemeClr val="bg1"/>
                    </a:solidFill>
                  </a:rPr>
                  <a:t>TOF 0.6</a:t>
                </a:r>
                <a:endParaRPr lang="en-US" sz="9000">
                  <a:solidFill>
                    <a:schemeClr val="bg1"/>
                  </a:solidFill>
                  <a:latin typeface="Teknika"/>
                </a:endParaRPr>
              </a:p>
            </p:txBody>
          </p:sp>
          <p:sp>
            <p:nvSpPr>
              <p:cNvPr id="58385" name="Rectangle 48"/>
              <p:cNvSpPr>
                <a:spLocks noChangeArrowheads="1"/>
              </p:cNvSpPr>
              <p:nvPr/>
            </p:nvSpPr>
            <p:spPr bwMode="auto">
              <a:xfrm>
                <a:off x="3269" y="3559"/>
                <a:ext cx="424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400" b="1" dirty="0">
                    <a:solidFill>
                      <a:schemeClr val="bg1"/>
                    </a:solidFill>
                  </a:rPr>
                  <a:t>TOF 0.7</a:t>
                </a:r>
                <a:endParaRPr lang="en-US" sz="9000" dirty="0">
                  <a:solidFill>
                    <a:schemeClr val="bg1"/>
                  </a:solidFill>
                  <a:latin typeface="Teknika"/>
                </a:endParaRPr>
              </a:p>
            </p:txBody>
          </p:sp>
          <p:sp>
            <p:nvSpPr>
              <p:cNvPr id="58386" name="Rectangle 49"/>
              <p:cNvSpPr>
                <a:spLocks noChangeArrowheads="1"/>
              </p:cNvSpPr>
              <p:nvPr/>
            </p:nvSpPr>
            <p:spPr bwMode="auto">
              <a:xfrm>
                <a:off x="3782" y="3559"/>
                <a:ext cx="424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400" b="1">
                    <a:solidFill>
                      <a:schemeClr val="bg1"/>
                    </a:solidFill>
                  </a:rPr>
                  <a:t>TOF 0.8</a:t>
                </a:r>
                <a:endParaRPr lang="en-US" sz="9000">
                  <a:solidFill>
                    <a:schemeClr val="bg1"/>
                  </a:solidFill>
                  <a:latin typeface="Teknika"/>
                </a:endParaRPr>
              </a:p>
            </p:txBody>
          </p:sp>
          <p:sp>
            <p:nvSpPr>
              <p:cNvPr id="58387" name="Rectangle 50"/>
              <p:cNvSpPr>
                <a:spLocks noChangeArrowheads="1"/>
              </p:cNvSpPr>
              <p:nvPr/>
            </p:nvSpPr>
            <p:spPr bwMode="auto">
              <a:xfrm>
                <a:off x="4294" y="3559"/>
                <a:ext cx="424" cy="1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400" b="1">
                    <a:solidFill>
                      <a:schemeClr val="bg1"/>
                    </a:solidFill>
                  </a:rPr>
                  <a:t>TOF 0.9</a:t>
                </a:r>
                <a:endParaRPr lang="en-US" sz="9000">
                  <a:solidFill>
                    <a:schemeClr val="bg1"/>
                  </a:solidFill>
                  <a:latin typeface="Teknika"/>
                </a:endParaRPr>
              </a:p>
            </p:txBody>
          </p:sp>
        </p:grpSp>
        <p:sp>
          <p:nvSpPr>
            <p:cNvPr id="58381" name="Rectangle 51"/>
            <p:cNvSpPr>
              <a:spLocks noChangeArrowheads="1"/>
            </p:cNvSpPr>
            <p:nvPr/>
          </p:nvSpPr>
          <p:spPr bwMode="auto">
            <a:xfrm rot="16200000">
              <a:off x="1260782" y="3143738"/>
              <a:ext cx="323968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eaLnBrk="0" hangingPunct="0"/>
              <a:r>
                <a:rPr lang="en-US" sz="1600" b="1" dirty="0">
                  <a:solidFill>
                    <a:schemeClr val="bg1"/>
                  </a:solidFill>
                </a:rPr>
                <a:t>Upper </a:t>
              </a:r>
              <a:r>
                <a:rPr lang="en-US" sz="1600" b="1" dirty="0" err="1">
                  <a:solidFill>
                    <a:schemeClr val="bg1"/>
                  </a:solidFill>
                </a:rPr>
                <a:t>oesophagal</a:t>
              </a:r>
              <a:endParaRPr lang="en-US" sz="1600" b="1" dirty="0">
                <a:solidFill>
                  <a:schemeClr val="bg1"/>
                </a:solidFill>
              </a:endParaRPr>
            </a:p>
            <a:p>
              <a:pPr algn="ctr" eaLnBrk="0" hangingPunct="0"/>
              <a:r>
                <a:rPr lang="en-US" sz="1600" b="1" dirty="0" smtClean="0">
                  <a:solidFill>
                    <a:schemeClr val="bg1"/>
                  </a:solidFill>
                </a:rPr>
                <a:t>Sphincter </a:t>
              </a:r>
              <a:r>
                <a:rPr lang="en-US" sz="1600" b="1" dirty="0">
                  <a:solidFill>
                    <a:schemeClr val="bg1"/>
                  </a:solidFill>
                </a:rPr>
                <a:t>resting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tone</a:t>
              </a:r>
            </a:p>
            <a:p>
              <a:pPr algn="ctr" eaLnBrk="0" hangingPunct="0"/>
              <a:r>
                <a:rPr lang="en-US" sz="1600" b="1" dirty="0" smtClean="0">
                  <a:solidFill>
                    <a:schemeClr val="bg1"/>
                  </a:solidFill>
                </a:rPr>
                <a:t>(mm </a:t>
              </a:r>
              <a:r>
                <a:rPr lang="en-US" sz="1600" b="1" dirty="0">
                  <a:solidFill>
                    <a:schemeClr val="bg1"/>
                  </a:solidFill>
                </a:rPr>
                <a:t>Hg)</a:t>
              </a:r>
              <a:endParaRPr lang="en-US" sz="8800" b="1" dirty="0">
                <a:solidFill>
                  <a:schemeClr val="bg1"/>
                </a:solidFill>
                <a:latin typeface="Teknika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72530" y="5785961"/>
              <a:ext cx="328487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b="1" dirty="0" smtClean="0">
                  <a:solidFill>
                    <a:schemeClr val="bg1"/>
                  </a:solidFill>
                </a:rPr>
                <a:t>Degree of Neuromuscular block</a:t>
              </a:r>
              <a:endParaRPr lang="en-US" sz="1600" b="1" dirty="0">
                <a:solidFill>
                  <a:schemeClr val="bg1"/>
                </a:solidFill>
                <a:latin typeface="Teknika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207673" y="139800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150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07673" y="2620477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335914" y="389265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50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64154" y="505991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</p:grp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51</a:t>
            </a:fld>
            <a:endParaRPr lang="en-GB" dirty="0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782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9985" name="Chart Placeholder 5"/>
          <p:cNvGraphicFramePr>
            <a:graphicFrameLocks noGrp="1"/>
          </p:cNvGraphicFramePr>
          <p:nvPr/>
        </p:nvGraphicFramePr>
        <p:xfrm>
          <a:off x="230188" y="2628900"/>
          <a:ext cx="8196262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57" name="Worksheet" r:id="rId6" imgW="13754100" imgH="5676900" progId="Excel.Sheet.8">
                  <p:embed/>
                </p:oleObj>
              </mc:Choice>
              <mc:Fallback>
                <p:oleObj name="Worksheet" r:id="rId6" imgW="13754100" imgH="5676900" progId="Excel.Sheet.8">
                  <p:embed/>
                  <p:pic>
                    <p:nvPicPr>
                      <p:cNvPr id="0" name="Picture 1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2628900"/>
                        <a:ext cx="8196262" cy="337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89C35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Clinical Benefits of</a:t>
            </a:r>
            <a:br>
              <a:rPr lang="en-US" dirty="0" smtClean="0"/>
            </a:br>
            <a:r>
              <a:rPr lang="en-US" dirty="0" smtClean="0"/>
              <a:t>Routine Monitoring and Reversal</a:t>
            </a:r>
            <a:r>
              <a:rPr lang="en-US" baseline="30000" dirty="0" smtClean="0"/>
              <a:t>1</a:t>
            </a:r>
            <a:endParaRPr lang="en-US" dirty="0" smtClean="0"/>
          </a:p>
        </p:txBody>
      </p:sp>
      <p:sp>
        <p:nvSpPr>
          <p:cNvPr id="111618" name="Rechthoek 3"/>
          <p:cNvSpPr>
            <a:spLocks noChangeArrowheads="1"/>
          </p:cNvSpPr>
          <p:nvPr/>
        </p:nvSpPr>
        <p:spPr bwMode="auto">
          <a:xfrm>
            <a:off x="56540" y="6536959"/>
            <a:ext cx="36446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nl-NL" sz="1200" b="1" dirty="0" smtClean="0">
                <a:solidFill>
                  <a:srgbClr val="292523"/>
                </a:solidFill>
                <a:cs typeface="Arial" charset="0"/>
              </a:rPr>
              <a:t>1. </a:t>
            </a:r>
            <a:r>
              <a:rPr lang="nl-NL" sz="1200" dirty="0" smtClean="0">
                <a:solidFill>
                  <a:srgbClr val="292523"/>
                </a:solidFill>
                <a:cs typeface="Arial" charset="0"/>
              </a:rPr>
              <a:t>Baillard C </a:t>
            </a:r>
            <a:r>
              <a:rPr lang="nl-NL" sz="1200" dirty="0">
                <a:solidFill>
                  <a:srgbClr val="292523"/>
                </a:solidFill>
                <a:cs typeface="Arial" charset="0"/>
              </a:rPr>
              <a:t>et al. </a:t>
            </a:r>
            <a:r>
              <a:rPr lang="nl-NL" sz="1200" i="1" dirty="0">
                <a:solidFill>
                  <a:srgbClr val="292523"/>
                </a:solidFill>
                <a:cs typeface="Arial" charset="0"/>
              </a:rPr>
              <a:t>Br J Anaesth. </a:t>
            </a:r>
            <a:r>
              <a:rPr lang="nl-NL" sz="1200" dirty="0" smtClean="0">
                <a:solidFill>
                  <a:srgbClr val="292523"/>
                </a:solidFill>
                <a:cs typeface="Arial" charset="0"/>
              </a:rPr>
              <a:t>2005;95:622–626</a:t>
            </a:r>
            <a:r>
              <a:rPr lang="nl-NL" sz="1200" dirty="0">
                <a:solidFill>
                  <a:srgbClr val="292523"/>
                </a:solidFill>
                <a:cs typeface="Arial" charset="0"/>
              </a:rPr>
              <a:t>.</a:t>
            </a:r>
          </a:p>
        </p:txBody>
      </p:sp>
      <p:grpSp>
        <p:nvGrpSpPr>
          <p:cNvPr id="2" name="Group 35"/>
          <p:cNvGrpSpPr/>
          <p:nvPr/>
        </p:nvGrpSpPr>
        <p:grpSpPr>
          <a:xfrm>
            <a:off x="2025164" y="3417570"/>
            <a:ext cx="5737860" cy="2114550"/>
            <a:chOff x="2400300" y="3417570"/>
            <a:chExt cx="5737860" cy="2114550"/>
          </a:xfrm>
        </p:grpSpPr>
        <p:grpSp>
          <p:nvGrpSpPr>
            <p:cNvPr id="3" name="Group 10"/>
            <p:cNvGrpSpPr/>
            <p:nvPr/>
          </p:nvGrpSpPr>
          <p:grpSpPr>
            <a:xfrm>
              <a:off x="2400300" y="3417570"/>
              <a:ext cx="5737860" cy="2114550"/>
              <a:chOff x="2388870" y="3406140"/>
              <a:chExt cx="5737860" cy="211455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2388870" y="5326380"/>
                <a:ext cx="697230" cy="1943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srgbClr val="4D4D4D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069080" y="4057650"/>
                <a:ext cx="708660" cy="146304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srgbClr val="4D4D4D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772150" y="3691597"/>
                <a:ext cx="662940" cy="18288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srgbClr val="4D4D4D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452360" y="3406140"/>
                <a:ext cx="674370" cy="211455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srgbClr val="4D4D4D"/>
                  </a:solidFill>
                </a:endParaRPr>
              </a:p>
            </p:txBody>
          </p:sp>
        </p:grpSp>
        <p:grpSp>
          <p:nvGrpSpPr>
            <p:cNvPr id="4" name="Group 34"/>
            <p:cNvGrpSpPr/>
            <p:nvPr/>
          </p:nvGrpSpPr>
          <p:grpSpPr>
            <a:xfrm>
              <a:off x="2680335" y="3850102"/>
              <a:ext cx="5177790" cy="1618665"/>
              <a:chOff x="2680335" y="3850102"/>
              <a:chExt cx="5177790" cy="1618665"/>
            </a:xfrm>
            <a:solidFill>
              <a:schemeClr val="tx1"/>
            </a:solidFill>
          </p:grpSpPr>
          <p:sp>
            <p:nvSpPr>
              <p:cNvPr id="13" name="Rectangle 12"/>
              <p:cNvSpPr/>
              <p:nvPr/>
            </p:nvSpPr>
            <p:spPr>
              <a:xfrm rot="2700000">
                <a:off x="2680335" y="3850102"/>
                <a:ext cx="137160" cy="13716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srgbClr val="4D4D4D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2700000">
                <a:off x="4341495" y="4855943"/>
                <a:ext cx="137160" cy="13716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srgbClr val="4D4D4D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2700000">
                <a:off x="6036945" y="5191223"/>
                <a:ext cx="137160" cy="13716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srgbClr val="4D4D4D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2700000">
                <a:off x="7720965" y="5331607"/>
                <a:ext cx="137160" cy="13716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srgbClr val="4D4D4D"/>
                  </a:solidFill>
                </a:endParaRPr>
              </a:p>
            </p:txBody>
          </p:sp>
          <p:cxnSp>
            <p:nvCxnSpPr>
              <p:cNvPr id="18" name="Straight Connector 17"/>
              <p:cNvCxnSpPr>
                <a:stCxn id="13" idx="3"/>
                <a:endCxn id="14" idx="1"/>
              </p:cNvCxnSpPr>
              <p:nvPr/>
            </p:nvCxnSpPr>
            <p:spPr>
              <a:xfrm rot="16200000" flipH="1">
                <a:off x="3125068" y="3639515"/>
                <a:ext cx="908855" cy="156417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14" idx="3"/>
                <a:endCxn id="15" idx="3"/>
              </p:cNvCxnSpPr>
              <p:nvPr/>
            </p:nvCxnSpPr>
            <p:spPr>
              <a:xfrm rot="16200000" flipH="1">
                <a:off x="5138653" y="4292931"/>
                <a:ext cx="335280" cy="169545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>
                <a:stCxn id="15" idx="3"/>
              </p:cNvCxnSpPr>
              <p:nvPr/>
            </p:nvCxnSpPr>
            <p:spPr>
              <a:xfrm rot="16200000" flipH="1">
                <a:off x="6862727" y="4599587"/>
                <a:ext cx="98094" cy="15155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0"/>
          <p:cNvGrpSpPr/>
          <p:nvPr/>
        </p:nvGrpSpPr>
        <p:grpSpPr>
          <a:xfrm>
            <a:off x="4015740" y="1710790"/>
            <a:ext cx="5280659" cy="1012783"/>
            <a:chOff x="3406140" y="1792851"/>
            <a:chExt cx="5280659" cy="1012783"/>
          </a:xfrm>
        </p:grpSpPr>
        <p:sp>
          <p:nvSpPr>
            <p:cNvPr id="37" name="Rectangle 36"/>
            <p:cNvSpPr/>
            <p:nvPr/>
          </p:nvSpPr>
          <p:spPr>
            <a:xfrm>
              <a:off x="3609534" y="1792851"/>
              <a:ext cx="50772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en-US" sz="1400" b="1" dirty="0" smtClean="0">
                  <a:solidFill>
                    <a:srgbClr val="292523"/>
                  </a:solidFill>
                  <a:cs typeface="Arial" charset="0"/>
                </a:rPr>
                <a:t>Intraoperative NMB agents’ monitoring and/or antagonisation</a:t>
              </a:r>
              <a:endParaRPr lang="en-US" sz="1400" b="1" dirty="0">
                <a:solidFill>
                  <a:srgbClr val="292523"/>
                </a:solidFill>
                <a:cs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97226" y="2282414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914400"/>
              <a:r>
                <a:rPr lang="en-US" sz="1400" b="1" dirty="0" smtClean="0">
                  <a:solidFill>
                    <a:srgbClr val="292523"/>
                  </a:solidFill>
                  <a:cs typeface="Arial" charset="0"/>
                </a:rPr>
                <a:t>Postoperative residual neuromuscular blockade in recovery room (TOF ratio &lt;0.9)</a:t>
              </a:r>
              <a:endParaRPr lang="en-US" sz="1400" b="1" dirty="0">
                <a:solidFill>
                  <a:srgbClr val="292523"/>
                </a:solidFill>
                <a:cs typeface="Arial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 rot="2700000">
              <a:off x="3415665" y="2409924"/>
              <a:ext cx="137160" cy="13716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4D4D4D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406140" y="1874520"/>
              <a:ext cx="182880" cy="1828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4D4D4D"/>
                </a:solidFill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3832860" y="1688124"/>
            <a:ext cx="4865663" cy="11087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468923" y="6106747"/>
            <a:ext cx="73386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hangingPunct="0">
              <a:spcBef>
                <a:spcPts val="300"/>
              </a:spcBef>
            </a:pPr>
            <a:r>
              <a:rPr lang="en-US" sz="1400" dirty="0" smtClean="0">
                <a:solidFill>
                  <a:srgbClr val="292523"/>
                </a:solidFill>
                <a:cs typeface="Arial" charset="0"/>
              </a:rPr>
              <a:t>NMB=neuromuscular blockade; TOF=train of four.</a:t>
            </a:r>
            <a:endParaRPr lang="en-US" sz="1400" dirty="0">
              <a:solidFill>
                <a:srgbClr val="292523"/>
              </a:solidFill>
              <a:cs typeface="Arial" charset="0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52</a:t>
            </a:fld>
            <a:endParaRPr lang="en-GB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  <p:custDataLst>
      <p:tags r:id="rId2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Neostigmine is Less Effective in Obese Patients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BD40-5310-D14D-8230-6B22DA301096}" type="slidenum">
              <a:rPr lang="nl-NL" smtClean="0"/>
              <a:pPr/>
              <a:t>53</a:t>
            </a:fld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25525" y="1600200"/>
            <a:ext cx="8118475" cy="4033838"/>
          </a:xfrm>
        </p:spPr>
        <p:txBody>
          <a:bodyPr/>
          <a:lstStyle/>
          <a:p>
            <a:r>
              <a:rPr lang="nl-BE" sz="2000" b="1" dirty="0" smtClean="0"/>
              <a:t>Obese patients are more difficult to reverse with neostigmine.</a:t>
            </a:r>
            <a:endParaRPr lang="nl-BE" sz="1400" b="1" i="1" dirty="0" smtClean="0"/>
          </a:p>
          <a:p>
            <a:endParaRPr lang="en-GB" sz="2000" dirty="0"/>
          </a:p>
        </p:txBody>
      </p:sp>
      <p:graphicFrame>
        <p:nvGraphicFramePr>
          <p:cNvPr id="8" name="Grafiek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4588832"/>
              </p:ext>
            </p:extLst>
          </p:nvPr>
        </p:nvGraphicFramePr>
        <p:xfrm>
          <a:off x="1487606" y="2312300"/>
          <a:ext cx="6885061" cy="454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244616" y="6413698"/>
            <a:ext cx="44229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FF7900"/>
              </a:buClr>
            </a:pPr>
            <a:r>
              <a:rPr lang="nl-BE" sz="1400" dirty="0" smtClean="0"/>
              <a:t>Suzuki T, et al. </a:t>
            </a:r>
            <a:r>
              <a:rPr lang="nl-BE" sz="1400" i="1" dirty="0" smtClean="0"/>
              <a:t>Br J Anaesth</a:t>
            </a:r>
            <a:r>
              <a:rPr lang="nl-BE" sz="1400" dirty="0" smtClean="0"/>
              <a:t>. 2006; </a:t>
            </a:r>
            <a:r>
              <a:rPr lang="en-US" sz="1400" dirty="0" smtClean="0"/>
              <a:t>97 (2): 160–163.</a:t>
            </a:r>
            <a:endParaRPr lang="nl-BE" sz="14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68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3" name="Rectangle 1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 smtClean="0"/>
              <a:t>Predictability and Consistency of Sugammadex Reversal in Moderate and Deep NMB</a:t>
            </a:r>
          </a:p>
        </p:txBody>
      </p:sp>
      <p:sp>
        <p:nvSpPr>
          <p:cNvPr id="164" name="Rectangle 2"/>
          <p:cNvSpPr>
            <a:spLocks noChangeArrowheads="1"/>
          </p:cNvSpPr>
          <p:nvPr/>
        </p:nvSpPr>
        <p:spPr bwMode="auto">
          <a:xfrm>
            <a:off x="4414838" y="1605408"/>
            <a:ext cx="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endParaRPr lang="nl-NL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5" name="Rectangle 3"/>
          <p:cNvSpPr>
            <a:spLocks noChangeArrowheads="1"/>
          </p:cNvSpPr>
          <p:nvPr/>
        </p:nvSpPr>
        <p:spPr bwMode="gray">
          <a:xfrm>
            <a:off x="315547" y="5994623"/>
            <a:ext cx="7819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000000"/>
                </a:solidFill>
                <a:ea typeface="+mn-ea"/>
                <a:cs typeface="Arial" charset="0"/>
              </a:rPr>
              <a:t>NMB=neuromuscular blockade; PTCs=posttetanic counts; TOF=train of four; NEO=neostigmine.</a:t>
            </a:r>
            <a:endParaRPr lang="en-US" sz="14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6" name="Rectangle 4"/>
          <p:cNvSpPr>
            <a:spLocks noChangeArrowheads="1"/>
          </p:cNvSpPr>
          <p:nvPr/>
        </p:nvSpPr>
        <p:spPr bwMode="gray">
          <a:xfrm>
            <a:off x="550007" y="1773683"/>
            <a:ext cx="40052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>
              <a:lnSpc>
                <a:spcPct val="90000"/>
              </a:lnSpc>
            </a:pPr>
            <a:r>
              <a:rPr lang="en-US" sz="1600" b="1" dirty="0">
                <a:solidFill>
                  <a:srgbClr val="000000"/>
                </a:solidFill>
                <a:ea typeface="+mn-ea"/>
                <a:cs typeface="Arial" charset="0"/>
              </a:rPr>
              <a:t>Reversal </a:t>
            </a:r>
            <a:r>
              <a:rPr lang="en-US" sz="1600" b="1" dirty="0" smtClean="0">
                <a:solidFill>
                  <a:srgbClr val="000000"/>
                </a:solidFill>
                <a:ea typeface="+mn-ea"/>
                <a:cs typeface="Arial" charset="0"/>
              </a:rPr>
              <a:t>from </a:t>
            </a:r>
            <a:r>
              <a:rPr lang="en-US" sz="1600" b="1" dirty="0">
                <a:solidFill>
                  <a:srgbClr val="000000"/>
                </a:solidFill>
                <a:ea typeface="+mn-ea"/>
                <a:cs typeface="Arial" charset="0"/>
              </a:rPr>
              <a:t>1 to 2 PTCs</a:t>
            </a:r>
            <a:br>
              <a:rPr lang="en-US" sz="1600" b="1" dirty="0">
                <a:solidFill>
                  <a:srgbClr val="000000"/>
                </a:solidFill>
                <a:ea typeface="+mn-ea"/>
                <a:cs typeface="Arial" charset="0"/>
              </a:rPr>
            </a:br>
            <a:r>
              <a:rPr lang="en-US" sz="1600" b="1" dirty="0" smtClean="0">
                <a:solidFill>
                  <a:srgbClr val="000000"/>
                </a:solidFill>
                <a:ea typeface="+mn-ea"/>
                <a:cs typeface="Arial" charset="0"/>
              </a:rPr>
              <a:t>following rocuronium</a:t>
            </a:r>
            <a:r>
              <a:rPr lang="en-US" sz="1600" b="1" baseline="30000" dirty="0" smtClean="0">
                <a:solidFill>
                  <a:srgbClr val="000000"/>
                </a:solidFill>
                <a:ea typeface="+mn-ea"/>
                <a:cs typeface="Arial" charset="0"/>
              </a:rPr>
              <a:t>1</a:t>
            </a:r>
            <a:r>
              <a:rPr lang="en-US" sz="1600" b="1" dirty="0" smtClean="0">
                <a:solidFill>
                  <a:srgbClr val="000000"/>
                </a:solidFill>
                <a:ea typeface="+mn-ea"/>
                <a:cs typeface="Arial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ea typeface="+mn-ea"/>
                <a:cs typeface="Arial" charset="0"/>
              </a:rPr>
              <a:t>0.6 </a:t>
            </a:r>
            <a:r>
              <a:rPr lang="en-US" sz="1600" b="1" dirty="0" smtClean="0">
                <a:solidFill>
                  <a:srgbClr val="000000"/>
                </a:solidFill>
                <a:ea typeface="+mn-ea"/>
                <a:cs typeface="Arial" charset="0"/>
              </a:rPr>
              <a:t>mg/kg</a:t>
            </a:r>
            <a:endParaRPr lang="en-US" sz="1600" baseline="300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7" name="Rectangle 5"/>
          <p:cNvSpPr>
            <a:spLocks noChangeArrowheads="1"/>
          </p:cNvSpPr>
          <p:nvPr/>
        </p:nvSpPr>
        <p:spPr bwMode="gray">
          <a:xfrm>
            <a:off x="64433" y="6349443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spAutoFit/>
          </a:bodyPr>
          <a:lstStyle/>
          <a:p>
            <a:pPr defTabSz="914400"/>
            <a:r>
              <a:rPr lang="en-US" sz="1200" b="1" dirty="0" smtClean="0">
                <a:solidFill>
                  <a:srgbClr val="292523"/>
                </a:solidFill>
                <a:ea typeface="+mn-ea"/>
                <a:cs typeface="Arial" charset="0"/>
              </a:rPr>
              <a:t>1.</a:t>
            </a:r>
            <a: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</a:rPr>
              <a:t> Adapted from Jones RK </a:t>
            </a:r>
            <a:r>
              <a:rPr lang="en-US" sz="1200" dirty="0">
                <a:solidFill>
                  <a:srgbClr val="292523"/>
                </a:solidFill>
                <a:ea typeface="+mn-ea"/>
                <a:cs typeface="Arial" charset="0"/>
              </a:rPr>
              <a:t>et al. </a:t>
            </a:r>
            <a:r>
              <a:rPr lang="en-US" sz="1200" i="1" dirty="0">
                <a:solidFill>
                  <a:srgbClr val="292523"/>
                </a:solidFill>
                <a:ea typeface="+mn-ea"/>
                <a:cs typeface="Arial" charset="0"/>
              </a:rPr>
              <a:t>Anesthesiology</a:t>
            </a:r>
            <a:r>
              <a:rPr lang="en-US" sz="1200" dirty="0">
                <a:solidFill>
                  <a:srgbClr val="292523"/>
                </a:solidFill>
                <a:ea typeface="+mn-ea"/>
                <a:cs typeface="Arial" charset="0"/>
              </a:rPr>
              <a:t>. </a:t>
            </a:r>
            <a: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</a:rPr>
              <a:t>2008;109:816</a:t>
            </a:r>
            <a:r>
              <a:rPr lang="en-US" sz="1200" dirty="0" smtClean="0">
                <a:solidFill>
                  <a:srgbClr val="292523"/>
                </a:solidFill>
                <a:latin typeface="Arial"/>
                <a:ea typeface="+mn-ea"/>
                <a:cs typeface="Arial"/>
              </a:rPr>
              <a:t>–</a:t>
            </a:r>
            <a: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</a:rPr>
              <a:t>824. </a:t>
            </a:r>
            <a:r>
              <a:rPr lang="en-US" sz="1200" b="1" dirty="0" smtClean="0">
                <a:solidFill>
                  <a:srgbClr val="292523"/>
                </a:solidFill>
                <a:ea typeface="+mn-ea"/>
                <a:cs typeface="Arial" charset="0"/>
              </a:rPr>
              <a:t>2.</a:t>
            </a:r>
            <a: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</a:rPr>
              <a:t> Adapted from Blobner M et al. </a:t>
            </a:r>
            <a:r>
              <a:rPr lang="en-US" sz="1200" i="1" dirty="0" smtClean="0">
                <a:solidFill>
                  <a:srgbClr val="292523"/>
                </a:solidFill>
                <a:ea typeface="+mn-ea"/>
                <a:cs typeface="Arial" charset="0"/>
              </a:rPr>
              <a:t>Eur J Anaesthesiol. </a:t>
            </a:r>
            <a: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</a:rPr>
              <a:t>2010;27:874–881.</a:t>
            </a:r>
            <a:endParaRPr lang="en-US" sz="1200" dirty="0">
              <a:solidFill>
                <a:srgbClr val="292523"/>
              </a:solidFill>
              <a:ea typeface="+mn-ea"/>
              <a:cs typeface="Arial" charset="0"/>
            </a:endParaRPr>
          </a:p>
        </p:txBody>
      </p:sp>
      <p:sp>
        <p:nvSpPr>
          <p:cNvPr id="168" name="Rectangle 67"/>
          <p:cNvSpPr>
            <a:spLocks noChangeArrowheads="1"/>
          </p:cNvSpPr>
          <p:nvPr/>
        </p:nvSpPr>
        <p:spPr bwMode="gray">
          <a:xfrm>
            <a:off x="4840409" y="1781620"/>
            <a:ext cx="40052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4400">
              <a:lnSpc>
                <a:spcPct val="90000"/>
              </a:lnSpc>
            </a:pPr>
            <a:r>
              <a:rPr lang="en-US" sz="1600" b="1" dirty="0">
                <a:solidFill>
                  <a:srgbClr val="000000"/>
                </a:solidFill>
                <a:ea typeface="+mn-ea"/>
                <a:cs typeface="Arial" charset="0"/>
              </a:rPr>
              <a:t>Reversal </a:t>
            </a:r>
            <a:r>
              <a:rPr lang="en-US" sz="1600" b="1" dirty="0" smtClean="0">
                <a:solidFill>
                  <a:srgbClr val="000000"/>
                </a:solidFill>
                <a:ea typeface="+mn-ea"/>
                <a:cs typeface="Arial" charset="0"/>
              </a:rPr>
              <a:t>from </a:t>
            </a:r>
            <a:r>
              <a:rPr lang="en-US" sz="1600" b="1" dirty="0">
                <a:solidFill>
                  <a:srgbClr val="000000"/>
                </a:solidFill>
                <a:ea typeface="+mn-ea"/>
                <a:cs typeface="Arial" charset="0"/>
              </a:rPr>
              <a:t>T2</a:t>
            </a:r>
            <a:br>
              <a:rPr lang="en-US" sz="1600" b="1" dirty="0">
                <a:solidFill>
                  <a:srgbClr val="000000"/>
                </a:solidFill>
                <a:ea typeface="+mn-ea"/>
                <a:cs typeface="Arial" charset="0"/>
              </a:rPr>
            </a:br>
            <a:r>
              <a:rPr lang="en-US" sz="1600" b="1" dirty="0" smtClean="0">
                <a:solidFill>
                  <a:srgbClr val="000000"/>
                </a:solidFill>
                <a:ea typeface="+mn-ea"/>
                <a:cs typeface="Arial" charset="0"/>
              </a:rPr>
              <a:t>following rocuronium</a:t>
            </a:r>
            <a:r>
              <a:rPr lang="en-US" sz="1600" b="1" baseline="30000" dirty="0" smtClean="0">
                <a:solidFill>
                  <a:srgbClr val="000000"/>
                </a:solidFill>
                <a:ea typeface="+mn-ea"/>
                <a:cs typeface="Arial" charset="0"/>
              </a:rPr>
              <a:t>2</a:t>
            </a:r>
            <a:r>
              <a:rPr lang="en-US" sz="1600" b="1" dirty="0" smtClean="0">
                <a:solidFill>
                  <a:srgbClr val="000000"/>
                </a:solidFill>
                <a:ea typeface="+mn-ea"/>
                <a:cs typeface="Arial" charset="0"/>
              </a:rPr>
              <a:t> 0.6 mg/kg</a:t>
            </a:r>
            <a:endParaRPr lang="en-US" sz="1600" baseline="300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9" name="Rectangle 146"/>
          <p:cNvSpPr>
            <a:spLocks noChangeArrowheads="1"/>
          </p:cNvSpPr>
          <p:nvPr/>
        </p:nvSpPr>
        <p:spPr bwMode="auto">
          <a:xfrm>
            <a:off x="261938" y="1662558"/>
            <a:ext cx="8650287" cy="44116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nl-NL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441702" y="2333971"/>
            <a:ext cx="4047410" cy="3139181"/>
            <a:chOff x="441702" y="2333971"/>
            <a:chExt cx="4047410" cy="3139181"/>
          </a:xfrm>
        </p:grpSpPr>
        <p:pic>
          <p:nvPicPr>
            <p:cNvPr id="171" name="Picture 170" descr="Picture1.pn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441702" y="2333971"/>
              <a:ext cx="4047410" cy="31391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sp>
          <p:nvSpPr>
            <p:cNvPr id="172" name="TextBox 171"/>
            <p:cNvSpPr txBox="1"/>
            <p:nvPr/>
          </p:nvSpPr>
          <p:spPr>
            <a:xfrm>
              <a:off x="455904" y="2372790"/>
              <a:ext cx="384721" cy="28416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vert270" wrap="none" rtlCol="0">
              <a:spAutoFit/>
            </a:bodyPr>
            <a:lstStyle/>
            <a:p>
              <a:pPr defTabSz="914400"/>
              <a:r>
                <a:rPr lang="en-US" sz="1300" b="1" dirty="0" smtClean="0">
                  <a:solidFill>
                    <a:srgbClr val="292523"/>
                  </a:solidFill>
                  <a:ea typeface="+mn-ea"/>
                  <a:cs typeface="Arial" charset="0"/>
                </a:rPr>
                <a:t>% of Patients Returning to TOF 0.9</a:t>
              </a:r>
              <a:endParaRPr lang="en-US" sz="1300" b="1" dirty="0">
                <a:solidFill>
                  <a:srgbClr val="292523"/>
                </a:solidFill>
                <a:ea typeface="+mn-ea"/>
                <a:cs typeface="Arial" charset="0"/>
              </a:endParaRPr>
            </a:p>
          </p:txBody>
        </p:sp>
        <p:sp useBgFill="1">
          <p:nvSpPr>
            <p:cNvPr id="173" name="TextBox 172"/>
            <p:cNvSpPr txBox="1"/>
            <p:nvPr/>
          </p:nvSpPr>
          <p:spPr>
            <a:xfrm>
              <a:off x="2871129" y="3483930"/>
              <a:ext cx="1543774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 smtClean="0">
                  <a:solidFill>
                    <a:srgbClr val="292523"/>
                  </a:solidFill>
                  <a:ea typeface="+mn-ea"/>
                  <a:cs typeface="Arial" charset="0"/>
                </a:rPr>
                <a:t>Sugammadex 4 mg/kg</a:t>
              </a:r>
              <a:br>
                <a:rPr lang="en-US" sz="1000" b="1" dirty="0" smtClean="0">
                  <a:solidFill>
                    <a:srgbClr val="292523"/>
                  </a:solidFill>
                  <a:ea typeface="+mn-ea"/>
                  <a:cs typeface="Arial" charset="0"/>
                </a:rPr>
              </a:br>
              <a:r>
                <a:rPr lang="en-US" sz="1000" b="1" dirty="0" smtClean="0">
                  <a:solidFill>
                    <a:srgbClr val="292523"/>
                  </a:solidFill>
                  <a:ea typeface="+mn-ea"/>
                  <a:cs typeface="Arial" charset="0"/>
                </a:rPr>
                <a:t>(n=37)</a:t>
              </a:r>
            </a:p>
          </p:txBody>
        </p:sp>
        <p:sp useBgFill="1">
          <p:nvSpPr>
            <p:cNvPr id="174" name="TextBox 173"/>
            <p:cNvSpPr txBox="1"/>
            <p:nvPr/>
          </p:nvSpPr>
          <p:spPr>
            <a:xfrm>
              <a:off x="2871128" y="3796496"/>
              <a:ext cx="1493120" cy="15388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 smtClean="0">
                  <a:solidFill>
                    <a:srgbClr val="292523"/>
                  </a:solidFill>
                  <a:ea typeface="+mn-ea"/>
                  <a:cs typeface="Arial" charset="0"/>
                </a:rPr>
                <a:t>NEO 70 </a:t>
              </a:r>
              <a:r>
                <a:rPr lang="en-US" sz="1000" b="1" dirty="0" smtClean="0">
                  <a:solidFill>
                    <a:srgbClr val="292523"/>
                  </a:solidFill>
                  <a:ea typeface="+mn-ea"/>
                  <a:cs typeface="Arial" charset="0"/>
                  <a:sym typeface="Symbol"/>
                </a:rPr>
                <a:t></a:t>
              </a:r>
              <a:r>
                <a:rPr lang="en-US" sz="1000" b="1" dirty="0" smtClean="0">
                  <a:solidFill>
                    <a:srgbClr val="292523"/>
                  </a:solidFill>
                  <a:ea typeface="+mn-ea"/>
                  <a:cs typeface="Arial" charset="0"/>
                </a:rPr>
                <a:t>g/kg (n=37)</a:t>
              </a:r>
              <a:endParaRPr lang="en-US" sz="1000" b="1" dirty="0">
                <a:solidFill>
                  <a:srgbClr val="292523"/>
                </a:solidFill>
                <a:ea typeface="+mn-ea"/>
                <a:cs typeface="Arial" charset="0"/>
              </a:endParaRPr>
            </a:p>
          </p:txBody>
        </p:sp>
      </p:grpSp>
      <p:grpSp>
        <p:nvGrpSpPr>
          <p:cNvPr id="3" name="Group 18"/>
          <p:cNvGrpSpPr/>
          <p:nvPr/>
        </p:nvGrpSpPr>
        <p:grpSpPr>
          <a:xfrm>
            <a:off x="4530926" y="2333971"/>
            <a:ext cx="4393155" cy="3148070"/>
            <a:chOff x="4530926" y="2201137"/>
            <a:chExt cx="4393155" cy="3242804"/>
          </a:xfrm>
          <a:solidFill>
            <a:schemeClr val="bg1">
              <a:lumMod val="85000"/>
            </a:schemeClr>
          </a:solidFill>
        </p:grpSpPr>
        <p:pic>
          <p:nvPicPr>
            <p:cNvPr id="176" name="Picture 175" descr="Picture2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3166"/>
            <a:stretch>
              <a:fillRect/>
            </a:stretch>
          </p:blipFill>
          <p:spPr>
            <a:xfrm>
              <a:off x="4530926" y="2201137"/>
              <a:ext cx="4393155" cy="3242804"/>
            </a:xfrm>
            <a:prstGeom prst="rect">
              <a:avLst/>
            </a:prstGeom>
            <a:grpFill/>
          </p:spPr>
        </p:pic>
        <p:sp useBgFill="1">
          <p:nvSpPr>
            <p:cNvPr id="177" name="TextBox 176"/>
            <p:cNvSpPr txBox="1"/>
            <p:nvPr/>
          </p:nvSpPr>
          <p:spPr>
            <a:xfrm>
              <a:off x="4597179" y="2386290"/>
              <a:ext cx="384721" cy="2841675"/>
            </a:xfrm>
            <a:prstGeom prst="rect">
              <a:avLst/>
            </a:prstGeom>
            <a:grpFill/>
          </p:spPr>
          <p:txBody>
            <a:bodyPr vert="vert270" wrap="square" rtlCol="0">
              <a:spAutoFit/>
            </a:bodyPr>
            <a:lstStyle/>
            <a:p>
              <a:pPr defTabSz="914400"/>
              <a:r>
                <a:rPr lang="en-US" sz="1300" b="1" dirty="0" smtClean="0">
                  <a:solidFill>
                    <a:srgbClr val="292523"/>
                  </a:solidFill>
                  <a:ea typeface="+mn-ea"/>
                  <a:cs typeface="Arial" charset="0"/>
                </a:rPr>
                <a:t>% of Patients Returning to TOF 0.9</a:t>
              </a:r>
              <a:endParaRPr lang="en-US" sz="1300" b="1" dirty="0">
                <a:solidFill>
                  <a:srgbClr val="292523"/>
                </a:solidFill>
                <a:ea typeface="+mn-ea"/>
                <a:cs typeface="Arial" charset="0"/>
              </a:endParaRPr>
            </a:p>
          </p:txBody>
        </p:sp>
        <p:sp useBgFill="1">
          <p:nvSpPr>
            <p:cNvPr id="178" name="TextBox 177"/>
            <p:cNvSpPr txBox="1"/>
            <p:nvPr/>
          </p:nvSpPr>
          <p:spPr>
            <a:xfrm>
              <a:off x="7119039" y="3555308"/>
              <a:ext cx="1527048" cy="31703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 smtClean="0">
                  <a:solidFill>
                    <a:srgbClr val="292523"/>
                  </a:solidFill>
                  <a:ea typeface="+mn-ea"/>
                  <a:cs typeface="Arial" charset="0"/>
                </a:rPr>
                <a:t>Sugammadex 2 mg/kg</a:t>
              </a:r>
              <a:br>
                <a:rPr lang="en-US" sz="1000" b="1" dirty="0" smtClean="0">
                  <a:solidFill>
                    <a:srgbClr val="292523"/>
                  </a:solidFill>
                  <a:ea typeface="+mn-ea"/>
                  <a:cs typeface="Arial" charset="0"/>
                </a:rPr>
              </a:br>
              <a:r>
                <a:rPr lang="en-US" sz="1000" b="1" dirty="0" smtClean="0">
                  <a:solidFill>
                    <a:srgbClr val="292523"/>
                  </a:solidFill>
                  <a:ea typeface="+mn-ea"/>
                  <a:cs typeface="Arial" charset="0"/>
                </a:rPr>
                <a:t>(n=47)</a:t>
              </a:r>
            </a:p>
          </p:txBody>
        </p:sp>
        <p:sp useBgFill="1">
          <p:nvSpPr>
            <p:cNvPr id="179" name="TextBox 178"/>
            <p:cNvSpPr txBox="1"/>
            <p:nvPr/>
          </p:nvSpPr>
          <p:spPr>
            <a:xfrm>
              <a:off x="7119038" y="3844712"/>
              <a:ext cx="1493120" cy="15851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defTabSz="91440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 smtClean="0">
                  <a:solidFill>
                    <a:srgbClr val="292523"/>
                  </a:solidFill>
                  <a:ea typeface="+mn-ea"/>
                  <a:cs typeface="Arial" charset="0"/>
                </a:rPr>
                <a:t>NEO 50 </a:t>
              </a:r>
              <a:r>
                <a:rPr lang="en-US" sz="1000" b="1" dirty="0" smtClean="0">
                  <a:solidFill>
                    <a:srgbClr val="292523"/>
                  </a:solidFill>
                  <a:ea typeface="+mn-ea"/>
                  <a:cs typeface="Arial" charset="0"/>
                  <a:sym typeface="Symbol"/>
                </a:rPr>
                <a:t></a:t>
              </a:r>
              <a:r>
                <a:rPr lang="en-US" sz="1000" b="1" dirty="0" smtClean="0">
                  <a:solidFill>
                    <a:srgbClr val="292523"/>
                  </a:solidFill>
                  <a:ea typeface="+mn-ea"/>
                  <a:cs typeface="Arial" charset="0"/>
                </a:rPr>
                <a:t>g/kg (n=45)</a:t>
              </a:r>
              <a:endParaRPr lang="en-US" sz="1000" b="1" dirty="0">
                <a:solidFill>
                  <a:srgbClr val="292523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54</a:t>
            </a:fld>
            <a:endParaRPr lang="en-GB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Sugammadex Increases Likelihood that Extubation Occurs at TOF ≥0.9</a:t>
            </a:r>
            <a:r>
              <a:rPr lang="en-US" sz="3200" baseline="30000" dirty="0" smtClean="0"/>
              <a:t>1</a:t>
            </a:r>
          </a:p>
        </p:txBody>
      </p:sp>
      <p:sp>
        <p:nvSpPr>
          <p:cNvPr id="133123" name="Text Box 32"/>
          <p:cNvSpPr txBox="1">
            <a:spLocks noChangeArrowheads="1"/>
          </p:cNvSpPr>
          <p:nvPr/>
        </p:nvSpPr>
        <p:spPr bwMode="auto">
          <a:xfrm>
            <a:off x="50067" y="6532563"/>
            <a:ext cx="3611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fr-FR" sz="1200" b="1" dirty="0" smtClean="0">
                <a:solidFill>
                  <a:srgbClr val="292523"/>
                </a:solidFill>
                <a:ea typeface="+mn-ea"/>
                <a:cs typeface="Arial" charset="0"/>
              </a:rPr>
              <a:t>1.</a:t>
            </a:r>
            <a:r>
              <a:rPr lang="fr-FR" sz="1200" dirty="0" smtClean="0">
                <a:solidFill>
                  <a:srgbClr val="292523"/>
                </a:solidFill>
                <a:ea typeface="+mn-ea"/>
                <a:cs typeface="Arial" charset="0"/>
              </a:rPr>
              <a:t> Sabo </a:t>
            </a:r>
            <a:r>
              <a:rPr lang="fr-FR" sz="1200" dirty="0">
                <a:solidFill>
                  <a:srgbClr val="292523"/>
                </a:solidFill>
                <a:ea typeface="+mn-ea"/>
                <a:cs typeface="Arial" charset="0"/>
              </a:rPr>
              <a:t>et al. </a:t>
            </a:r>
            <a:r>
              <a:rPr lang="fr-FR" sz="1200" i="1" dirty="0">
                <a:solidFill>
                  <a:srgbClr val="292523"/>
                </a:solidFill>
                <a:ea typeface="+mn-ea"/>
                <a:cs typeface="Arial" charset="0"/>
              </a:rPr>
              <a:t>J Anesthe Clinic Res.</a:t>
            </a:r>
            <a:r>
              <a:rPr lang="fr-FR" sz="1200" dirty="0">
                <a:solidFill>
                  <a:srgbClr val="292523"/>
                </a:solidFill>
                <a:ea typeface="+mn-ea"/>
                <a:cs typeface="Arial" charset="0"/>
              </a:rPr>
              <a:t> </a:t>
            </a:r>
            <a:r>
              <a:rPr lang="fr-FR" sz="1200" dirty="0" smtClean="0">
                <a:solidFill>
                  <a:srgbClr val="292523"/>
                </a:solidFill>
                <a:ea typeface="+mn-ea"/>
                <a:cs typeface="Arial" charset="0"/>
              </a:rPr>
              <a:t>2011;2:1–7.</a:t>
            </a:r>
            <a:endParaRPr lang="nl-NL" sz="1200" dirty="0">
              <a:solidFill>
                <a:srgbClr val="292523"/>
              </a:solidFill>
              <a:ea typeface="+mn-ea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247" y="5364921"/>
            <a:ext cx="8757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aseline="30000" dirty="0" smtClean="0">
                <a:solidFill>
                  <a:srgbClr val="292523"/>
                </a:solidFill>
                <a:ea typeface="+mn-ea"/>
                <a:cs typeface="Arial" charset="0"/>
              </a:rPr>
              <a:t>a</a:t>
            </a:r>
            <a: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</a:rPr>
              <a:t> </a:t>
            </a:r>
            <a:r>
              <a:rPr lang="en-US" sz="1200" i="1" dirty="0" smtClean="0">
                <a:solidFill>
                  <a:srgbClr val="292523"/>
                </a:solidFill>
                <a:ea typeface="+mn-ea"/>
                <a:cs typeface="Arial" charset="0"/>
              </a:rPr>
              <a:t>P</a:t>
            </a:r>
            <a: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</a:rPr>
              <a:t>&lt;0.0001 for sugammadex vs neostigmine (Fisher’s exact test).</a:t>
            </a:r>
            <a:b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</a:rPr>
            </a:br>
            <a:r>
              <a:rPr lang="en-US" sz="1200" baseline="30000" dirty="0" smtClean="0">
                <a:solidFill>
                  <a:srgbClr val="292523"/>
                </a:solidFill>
                <a:ea typeface="+mn-ea"/>
                <a:cs typeface="Arial" charset="0"/>
              </a:rPr>
              <a:t>b</a:t>
            </a:r>
            <a: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</a:rPr>
              <a:t> Includes 7 patients in the sugammadex group and 5 patients in the neostigmine group in whom the monitor was switched off before extubation because the patient was already awake or moving but who had reached a train-of-four (TOF) ratio of </a:t>
            </a:r>
            <a: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  <a:sym typeface="Symbol"/>
              </a:rPr>
              <a:t>0.9.</a:t>
            </a:r>
            <a:endParaRPr lang="en-US" sz="1200" dirty="0" smtClean="0">
              <a:solidFill>
                <a:srgbClr val="292523"/>
              </a:solidFill>
              <a:ea typeface="+mn-ea"/>
              <a:cs typeface="Arial" charset="0"/>
            </a:endParaRPr>
          </a:p>
          <a:p>
            <a:pPr defTabSz="914400"/>
            <a:r>
              <a:rPr lang="en-US" sz="1200" baseline="30000" dirty="0" smtClean="0">
                <a:solidFill>
                  <a:srgbClr val="292523"/>
                </a:solidFill>
                <a:ea typeface="+mn-ea"/>
                <a:cs typeface="Arial" charset="0"/>
              </a:rPr>
              <a:t>c</a:t>
            </a:r>
            <a: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</a:rPr>
              <a:t> Patients with data available: In total, 3 patients (1 sugammadex and 2 neostigmine) were excluded from </a:t>
            </a:r>
            <a:b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</a:rPr>
            </a:br>
            <a: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</a:rPr>
              <a:t>the figure because monitoring was stopped before extubation, as the patient moved or woke up. In addition, </a:t>
            </a:r>
            <a:b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</a:rPr>
            </a:br>
            <a:r>
              <a:rPr lang="en-US" sz="1200" dirty="0" smtClean="0">
                <a:solidFill>
                  <a:srgbClr val="292523"/>
                </a:solidFill>
                <a:ea typeface="+mn-ea"/>
                <a:cs typeface="Arial" charset="0"/>
              </a:rPr>
              <a:t>1 neostigmine patient was not included because the TOF trace was considered to be unreliable.</a:t>
            </a:r>
            <a:endParaRPr lang="en-US" sz="1200" dirty="0">
              <a:solidFill>
                <a:srgbClr val="292523"/>
              </a:solidFill>
              <a:ea typeface="+mn-ea"/>
              <a:cs typeface="Arial" charset="0"/>
            </a:endParaRPr>
          </a:p>
        </p:txBody>
      </p:sp>
      <p:grpSp>
        <p:nvGrpSpPr>
          <p:cNvPr id="2" name="Group 16"/>
          <p:cNvGrpSpPr>
            <a:grpSpLocks noChangeAspect="1"/>
          </p:cNvGrpSpPr>
          <p:nvPr/>
        </p:nvGrpSpPr>
        <p:grpSpPr>
          <a:xfrm>
            <a:off x="633045" y="1092495"/>
            <a:ext cx="7315200" cy="4272426"/>
            <a:chOff x="633045" y="1408722"/>
            <a:chExt cx="7924800" cy="4534877"/>
          </a:xfrm>
        </p:grpSpPr>
        <p:graphicFrame>
          <p:nvGraphicFramePr>
            <p:cNvPr id="7" name="Chart 6"/>
            <p:cNvGraphicFramePr/>
            <p:nvPr/>
          </p:nvGraphicFramePr>
          <p:xfrm>
            <a:off x="633045" y="1408722"/>
            <a:ext cx="7924800" cy="45348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2187328" y="1669073"/>
              <a:ext cx="592017" cy="283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100" b="1" dirty="0" smtClean="0">
                  <a:solidFill>
                    <a:schemeClr val="bg1"/>
                  </a:solidFill>
                  <a:ea typeface="+mn-ea"/>
                  <a:cs typeface="Arial" charset="0"/>
                </a:rPr>
                <a:t>b</a:t>
              </a:r>
              <a:endParaRPr lang="en-US" sz="1100" b="1" dirty="0">
                <a:solidFill>
                  <a:schemeClr val="bg1"/>
                </a:solidFill>
                <a:ea typeface="+mn-ea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99580" y="3360616"/>
              <a:ext cx="510930" cy="283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100" b="1" dirty="0" smtClean="0">
                  <a:solidFill>
                    <a:schemeClr val="bg1"/>
                  </a:solidFill>
                  <a:ea typeface="+mn-ea"/>
                  <a:cs typeface="Arial" charset="0"/>
                </a:rPr>
                <a:t>a,b</a:t>
              </a:r>
              <a:endParaRPr lang="en-US" sz="1100" b="1" dirty="0">
                <a:solidFill>
                  <a:schemeClr val="bg1"/>
                </a:solidFill>
                <a:ea typeface="+mn-ea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18405" y="1993161"/>
              <a:ext cx="410308" cy="261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000" b="1" dirty="0" smtClean="0">
                  <a:solidFill>
                    <a:schemeClr val="bg1"/>
                  </a:solidFill>
                  <a:ea typeface="+mn-ea"/>
                  <a:cs typeface="Arial" charset="0"/>
                </a:rPr>
                <a:t>c</a:t>
              </a:r>
              <a:endParaRPr lang="en-US" sz="1000" b="1" dirty="0">
                <a:solidFill>
                  <a:schemeClr val="bg1"/>
                </a:solidFill>
                <a:ea typeface="+mn-ea"/>
                <a:cs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20007" y="2268993"/>
              <a:ext cx="410308" cy="261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000" b="1" dirty="0" smtClean="0">
                  <a:solidFill>
                    <a:schemeClr val="bg1"/>
                  </a:solidFill>
                  <a:ea typeface="+mn-ea"/>
                  <a:cs typeface="Arial" charset="0"/>
                </a:rPr>
                <a:t>c</a:t>
              </a:r>
              <a:endParaRPr lang="en-US" sz="1000" b="1" dirty="0">
                <a:solidFill>
                  <a:schemeClr val="bg1"/>
                </a:solidFill>
                <a:ea typeface="+mn-ea"/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1483" y="5046785"/>
              <a:ext cx="410308" cy="359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600" b="1" dirty="0" smtClean="0">
                  <a:solidFill>
                    <a:schemeClr val="bg1"/>
                  </a:solidFill>
                  <a:ea typeface="+mn-ea"/>
                  <a:cs typeface="Arial" charset="0"/>
                  <a:sym typeface="Symbol"/>
                </a:rPr>
                <a:t></a:t>
              </a:r>
              <a:endParaRPr lang="en-US" sz="1600" b="1" dirty="0">
                <a:solidFill>
                  <a:schemeClr val="bg1"/>
                </a:solidFill>
                <a:ea typeface="+mn-ea"/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97937" y="5071208"/>
              <a:ext cx="410308" cy="359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600" b="1" dirty="0" smtClean="0">
                  <a:solidFill>
                    <a:schemeClr val="bg1"/>
                  </a:solidFill>
                  <a:ea typeface="+mn-ea"/>
                  <a:cs typeface="Arial" charset="0"/>
                  <a:sym typeface="Symbol"/>
                </a:rPr>
                <a:t></a:t>
              </a:r>
              <a:endParaRPr lang="en-US" sz="1600" b="1" dirty="0">
                <a:solidFill>
                  <a:schemeClr val="bg1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19705" y="5071209"/>
              <a:ext cx="410308" cy="359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600" b="1" dirty="0" smtClean="0">
                  <a:solidFill>
                    <a:schemeClr val="bg1"/>
                  </a:solidFill>
                  <a:ea typeface="+mn-ea"/>
                  <a:cs typeface="Arial" charset="0"/>
                  <a:sym typeface="Symbol"/>
                </a:rPr>
                <a:t></a:t>
              </a:r>
              <a:endParaRPr lang="en-US" sz="1600" b="1" dirty="0">
                <a:solidFill>
                  <a:schemeClr val="bg1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37667" y="5071208"/>
              <a:ext cx="410308" cy="359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600" b="1" dirty="0" smtClean="0">
                  <a:solidFill>
                    <a:schemeClr val="bg1"/>
                  </a:solidFill>
                  <a:ea typeface="+mn-ea"/>
                  <a:cs typeface="Arial" charset="0"/>
                  <a:sym typeface="Symbol"/>
                </a:rPr>
                <a:t></a:t>
              </a:r>
              <a:endParaRPr lang="en-US" sz="1600" b="1" dirty="0">
                <a:solidFill>
                  <a:schemeClr val="bg1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55</a:t>
            </a:fld>
            <a:endParaRPr lang="en-GB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166688" y="6413698"/>
            <a:ext cx="74716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ea typeface="Arial" charset="0"/>
                <a:cs typeface="Arial" charset="0"/>
              </a:rPr>
              <a:t>Leykin</a:t>
            </a:r>
            <a:r>
              <a:rPr lang="en-US" sz="1400" dirty="0">
                <a:ea typeface="Arial" charset="0"/>
                <a:cs typeface="Arial" charset="0"/>
              </a:rPr>
              <a:t> Y et al.</a:t>
            </a:r>
            <a:r>
              <a:rPr lang="en-US" sz="1400" i="1" dirty="0">
                <a:ea typeface="Arial" charset="0"/>
                <a:cs typeface="Arial" charset="0"/>
              </a:rPr>
              <a:t> Anesthesia </a:t>
            </a:r>
            <a:r>
              <a:rPr lang="en-US" sz="1400" i="1" dirty="0" smtClean="0">
                <a:ea typeface="Arial" charset="0"/>
                <a:cs typeface="Arial" charset="0"/>
              </a:rPr>
              <a:t>Analgesia</a:t>
            </a:r>
            <a:r>
              <a:rPr lang="en-US" sz="1400" dirty="0" smtClean="0">
                <a:ea typeface="Arial" charset="0"/>
                <a:cs typeface="Arial" charset="0"/>
              </a:rPr>
              <a:t>. 2004;99:1086-1089.</a:t>
            </a:r>
            <a:endParaRPr lang="it-IT" sz="1400" dirty="0">
              <a:ea typeface="Arial" charset="0"/>
              <a:cs typeface="Arial" charset="0"/>
            </a:endParaRPr>
          </a:p>
        </p:txBody>
      </p:sp>
      <p:sp>
        <p:nvSpPr>
          <p:cNvPr id="93217" name="Text Box 33"/>
          <p:cNvSpPr txBox="1">
            <a:spLocks noChangeArrowheads="1"/>
          </p:cNvSpPr>
          <p:nvPr/>
        </p:nvSpPr>
        <p:spPr bwMode="auto">
          <a:xfrm>
            <a:off x="2825750" y="2638425"/>
            <a:ext cx="4175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GB">
              <a:ea typeface="Arial" charset="0"/>
              <a:cs typeface="Arial" charset="0"/>
            </a:endParaRPr>
          </a:p>
        </p:txBody>
      </p:sp>
      <p:sp>
        <p:nvSpPr>
          <p:cNvPr id="93218" name="Text Box 34"/>
          <p:cNvSpPr txBox="1">
            <a:spLocks noChangeArrowheads="1"/>
          </p:cNvSpPr>
          <p:nvPr/>
        </p:nvSpPr>
        <p:spPr bwMode="auto">
          <a:xfrm>
            <a:off x="166688" y="1671272"/>
            <a:ext cx="48371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solidFill>
                  <a:srgbClr val="B23C33"/>
                </a:solidFill>
                <a:ea typeface="Arial" charset="0"/>
                <a:cs typeface="Arial" charset="0"/>
              </a:rPr>
              <a:t>Rocuronium 0.6 mg/kg</a:t>
            </a:r>
            <a:r>
              <a:rPr lang="it-IT" dirty="0" smtClean="0">
                <a:solidFill>
                  <a:srgbClr val="B23C33"/>
                </a:solidFill>
                <a:ea typeface="Arial" charset="0"/>
                <a:cs typeface="Arial" charset="0"/>
              </a:rPr>
              <a:t>: </a:t>
            </a:r>
          </a:p>
        </p:txBody>
      </p:sp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Rocuronium on Morbidly Obese Patients</a:t>
            </a:r>
            <a:endParaRPr lang="en-US" dirty="0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F1CA-EC79-D344-A239-DAF660DA1C02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316816" y="2043907"/>
            <a:ext cx="5886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it-IT" sz="1600" dirty="0">
                <a:solidFill>
                  <a:srgbClr val="000000"/>
                </a:solidFill>
                <a:ea typeface="Arial" charset="0"/>
                <a:cs typeface="Arial" charset="0"/>
              </a:rPr>
              <a:t> RBW: Real body weight (BMI&gt;40)</a:t>
            </a:r>
            <a:endParaRPr lang="it-IT" sz="1600" u="sng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316816" y="2415382"/>
            <a:ext cx="5886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it-IT" sz="1600" dirty="0">
                <a:solidFill>
                  <a:srgbClr val="000000"/>
                </a:solidFill>
                <a:ea typeface="Arial" charset="0"/>
                <a:cs typeface="Arial" charset="0"/>
              </a:rPr>
              <a:t> IBW: ideal body weight (BMI&gt;40)</a:t>
            </a:r>
            <a:endParaRPr lang="it-IT" sz="1600" u="sng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315228" y="2788444"/>
            <a:ext cx="5886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  <a:buFontTx/>
              <a:buChar char="•"/>
            </a:pPr>
            <a:r>
              <a:rPr lang="it-IT" sz="1600" dirty="0">
                <a:ea typeface="Arial" charset="0"/>
                <a:cs typeface="Arial" charset="0"/>
              </a:rPr>
              <a:t> NBW: RBW in non obese patients (BMI &lt; 25)</a:t>
            </a:r>
            <a:endParaRPr lang="it-IT" sz="1600" u="sng" dirty="0">
              <a:ea typeface="Arial" charset="0"/>
              <a:cs typeface="Arial" charset="0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165100" y="3439234"/>
          <a:ext cx="8666326" cy="18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093"/>
                <a:gridCol w="1487606"/>
                <a:gridCol w="1637731"/>
                <a:gridCol w="1473958"/>
                <a:gridCol w="2210938"/>
              </a:tblGrid>
              <a:tr h="474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>
                          <a:ea typeface="Arial" charset="0"/>
                          <a:cs typeface="Arial" charset="0"/>
                        </a:rPr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BMI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Weight (kg)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Onset (sec)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Duration 25% (min)</a:t>
                      </a:r>
                      <a:endParaRPr lang="en-US" sz="1600" dirty="0"/>
                    </a:p>
                  </a:txBody>
                  <a:tcPr/>
                </a:tc>
              </a:tr>
              <a:tr h="474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a typeface="Times New Roman" charset="0"/>
                          <a:cs typeface="Times New Roman" charset="0"/>
                        </a:rPr>
                        <a:t>RBW (</a:t>
                      </a:r>
                      <a:r>
                        <a:rPr lang="en-GB" sz="1600" i="1" dirty="0" smtClean="0">
                          <a:ea typeface="Times New Roman" charset="0"/>
                          <a:cs typeface="Times New Roman" charset="0"/>
                        </a:rPr>
                        <a:t>n</a:t>
                      </a:r>
                      <a:r>
                        <a:rPr lang="en-GB" sz="1600" dirty="0" smtClean="0">
                          <a:ea typeface="Times New Roman" charset="0"/>
                          <a:cs typeface="Times New Roman" charset="0"/>
                        </a:rPr>
                        <a:t>=6)</a:t>
                      </a:r>
                      <a:endParaRPr lang="it-IT" sz="1600" dirty="0" smtClean="0"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ea typeface="Arial" charset="0"/>
                          <a:cs typeface="Arial" charset="0"/>
                        </a:rPr>
                        <a:t>43.8 </a:t>
                      </a:r>
                      <a:r>
                        <a:rPr lang="en-US" sz="1600" dirty="0" smtClean="0">
                          <a:ea typeface="Arial" charset="0"/>
                          <a:cs typeface="Arial" charset="0"/>
                        </a:rPr>
                        <a:t>±</a:t>
                      </a:r>
                      <a:r>
                        <a:rPr lang="de-DE" sz="1600" dirty="0" smtClean="0">
                          <a:ea typeface="Arial" charset="0"/>
                          <a:cs typeface="Arial" charset="0"/>
                        </a:rPr>
                        <a:t> 2.1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ea typeface="Arial" charset="0"/>
                          <a:cs typeface="Arial" charset="0"/>
                        </a:rPr>
                        <a:t>111 ±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77.0 (37-92)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ea typeface="Times New Roman" charset="0"/>
                          <a:cs typeface="Times New Roman" charset="0"/>
                        </a:rPr>
                        <a:t>55.5 </a:t>
                      </a:r>
                      <a:r>
                        <a:rPr lang="en-GB" sz="1600" dirty="0" smtClean="0">
                          <a:ea typeface="Times New Roman" charset="0"/>
                          <a:cs typeface="Times New Roman" charset="0"/>
                        </a:rPr>
                        <a:t> (43.6-60.1)</a:t>
                      </a:r>
                      <a:endParaRPr lang="en-US" sz="1600" dirty="0" smtClean="0"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474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a typeface="Times New Roman" charset="0"/>
                          <a:cs typeface="Times New Roman" charset="0"/>
                        </a:rPr>
                        <a:t>IBW (</a:t>
                      </a:r>
                      <a:r>
                        <a:rPr lang="en-GB" sz="1600" i="1" dirty="0" smtClean="0">
                          <a:ea typeface="Times New Roman" charset="0"/>
                          <a:cs typeface="Times New Roman" charset="0"/>
                        </a:rPr>
                        <a:t>n</a:t>
                      </a:r>
                      <a:r>
                        <a:rPr lang="en-GB" sz="1600" dirty="0" smtClean="0">
                          <a:ea typeface="Times New Roman" charset="0"/>
                          <a:cs typeface="Times New Roman" charset="0"/>
                        </a:rPr>
                        <a:t>=6)</a:t>
                      </a:r>
                      <a:endParaRPr lang="it-IT" sz="1600" dirty="0" smtClean="0"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ea typeface="Arial" charset="0"/>
                          <a:cs typeface="Arial" charset="0"/>
                        </a:rPr>
                        <a:t>43.3 ± 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ea typeface="Arial" charset="0"/>
                          <a:cs typeface="Arial" charset="0"/>
                        </a:rPr>
                        <a:t>114 ± 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87.5 (54-99)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ea typeface="Times New Roman" charset="0"/>
                          <a:cs typeface="Times New Roman" charset="0"/>
                        </a:rPr>
                        <a:t>22.3</a:t>
                      </a:r>
                      <a:r>
                        <a:rPr lang="en-GB" sz="1600" b="1" dirty="0" smtClean="0">
                          <a:ea typeface="Arial" charset="0"/>
                          <a:cs typeface="Arial" charset="0"/>
                        </a:rPr>
                        <a:t>*</a:t>
                      </a:r>
                      <a:r>
                        <a:rPr lang="en-GB" sz="1600" dirty="0" smtClean="0">
                          <a:ea typeface="Times New Roman" charset="0"/>
                          <a:cs typeface="Times New Roman" charset="0"/>
                        </a:rPr>
                        <a:t> (21.1-24.9)</a:t>
                      </a:r>
                      <a:endParaRPr lang="en-US" sz="1600" dirty="0"/>
                    </a:p>
                  </a:txBody>
                  <a:tcPr/>
                </a:tc>
              </a:tr>
              <a:tr h="4742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a typeface="Times New Roman" charset="0"/>
                          <a:cs typeface="Times New Roman" charset="0"/>
                        </a:rPr>
                        <a:t>NBW (</a:t>
                      </a:r>
                      <a:r>
                        <a:rPr lang="en-GB" sz="1600" i="1" dirty="0" smtClean="0">
                          <a:ea typeface="Times New Roman" charset="0"/>
                          <a:cs typeface="Times New Roman" charset="0"/>
                        </a:rPr>
                        <a:t>n</a:t>
                      </a:r>
                      <a:r>
                        <a:rPr lang="en-GB" sz="1600" dirty="0" smtClean="0">
                          <a:ea typeface="Times New Roman" charset="0"/>
                          <a:cs typeface="Times New Roman" charset="0"/>
                        </a:rPr>
                        <a:t>=6)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ea typeface="Arial" charset="0"/>
                          <a:cs typeface="Arial" charset="0"/>
                        </a:rPr>
                        <a:t>22.1 ± 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ea typeface="Arial" charset="0"/>
                          <a:cs typeface="Arial" charset="0"/>
                        </a:rPr>
                        <a:t>62 ±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a typeface="Times New Roman" charset="0"/>
                          <a:cs typeface="Times New Roman" charset="0"/>
                        </a:rPr>
                        <a:t>66.5 (50-85)</a:t>
                      </a:r>
                      <a:endParaRPr lang="en-US" sz="1600" dirty="0" smtClean="0"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ea typeface="Times New Roman" charset="0"/>
                          <a:cs typeface="Times New Roman" charset="0"/>
                        </a:rPr>
                        <a:t>25.4</a:t>
                      </a:r>
                      <a:r>
                        <a:rPr lang="en-GB" sz="1600" b="1" dirty="0" smtClean="0">
                          <a:ea typeface="Arial" charset="0"/>
                          <a:cs typeface="Arial" charset="0"/>
                        </a:rPr>
                        <a:t>*</a:t>
                      </a:r>
                      <a:r>
                        <a:rPr lang="en-GB" sz="1600" dirty="0" smtClean="0">
                          <a:ea typeface="Times New Roman" charset="0"/>
                          <a:cs typeface="Times New Roman" charset="0"/>
                        </a:rPr>
                        <a:t> (18.4-31.1)</a:t>
                      </a:r>
                      <a:endParaRPr lang="en-US" sz="1600" dirty="0" smtClean="0"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282577" y="5737225"/>
            <a:ext cx="5886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rgbClr val="FF0000"/>
              </a:buClr>
            </a:pPr>
            <a:r>
              <a:rPr lang="it-IT" sz="1600" dirty="0" smtClean="0">
                <a:ea typeface="Arial" charset="0"/>
                <a:cs typeface="Arial" charset="0"/>
              </a:rPr>
              <a:t>* </a:t>
            </a:r>
            <a:r>
              <a:rPr lang="it-IT" sz="1600" i="1" dirty="0" smtClean="0">
                <a:ea typeface="Arial" charset="0"/>
                <a:cs typeface="Arial" charset="0"/>
              </a:rPr>
              <a:t>P</a:t>
            </a:r>
            <a:r>
              <a:rPr lang="it-IT" sz="1600" dirty="0" smtClean="0">
                <a:ea typeface="Arial" charset="0"/>
                <a:cs typeface="Arial" charset="0"/>
              </a:rPr>
              <a:t>&lt;0.001 vs Real Body Weight</a:t>
            </a:r>
            <a:endParaRPr lang="it-IT" sz="1600" u="sng" dirty="0">
              <a:ea typeface="Arial" charset="0"/>
              <a:cs typeface="Arial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18" grpId="0"/>
      <p:bldP spid="40" grpId="0"/>
      <p:bldP spid="41" grpId="0"/>
      <p:bldP spid="42" grpId="0"/>
      <p:bldP spid="5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Ideal vs Corrected Body Weight for Dosage of Sugammadex in Morbidly Obese Patients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57</a:t>
            </a:fld>
            <a:endParaRPr lang="en-GB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234695300"/>
              </p:ext>
            </p:extLst>
          </p:nvPr>
        </p:nvGraphicFramePr>
        <p:xfrm>
          <a:off x="1625600" y="1658300"/>
          <a:ext cx="6464300" cy="4491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306632" y="6355390"/>
            <a:ext cx="4551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Van </a:t>
            </a:r>
            <a:r>
              <a:rPr lang="en-US" sz="1400" dirty="0" err="1" smtClean="0"/>
              <a:t>Lancker</a:t>
            </a:r>
            <a:r>
              <a:rPr lang="en-US" sz="1400" dirty="0" smtClean="0"/>
              <a:t> P, et al. </a:t>
            </a:r>
            <a:r>
              <a:rPr lang="en-US" sz="1400" i="1" dirty="0" smtClean="0"/>
              <a:t>Anaesthesi</a:t>
            </a:r>
            <a:r>
              <a:rPr lang="en-US" sz="1400" dirty="0" smtClean="0"/>
              <a:t>a. 2011;66(8):721-725.</a:t>
            </a:r>
            <a:endParaRPr lang="en-US" sz="1400" dirty="0"/>
          </a:p>
        </p:txBody>
      </p:sp>
      <p:sp>
        <p:nvSpPr>
          <p:cNvPr id="14" name="Tekstvak 8"/>
          <p:cNvSpPr txBox="1"/>
          <p:nvPr/>
        </p:nvSpPr>
        <p:spPr>
          <a:xfrm rot="16200000">
            <a:off x="816780" y="380584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/>
              <a:t>seconds</a:t>
            </a:r>
            <a:endParaRPr lang="nl-NL" b="1" dirty="0"/>
          </a:p>
        </p:txBody>
      </p:sp>
      <p:sp>
        <p:nvSpPr>
          <p:cNvPr id="12" name="Rectangle 11"/>
          <p:cNvSpPr/>
          <p:nvPr/>
        </p:nvSpPr>
        <p:spPr>
          <a:xfrm>
            <a:off x="6389570" y="6509279"/>
            <a:ext cx="2060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*</a:t>
            </a:r>
            <a:r>
              <a:rPr lang="en-US" sz="1200" i="1" dirty="0" smtClean="0"/>
              <a:t>P</a:t>
            </a:r>
            <a:r>
              <a:rPr lang="en-US" sz="1200" dirty="0" smtClean="0"/>
              <a:t>&lt;0.001 versus RBW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068378" y="3029989"/>
            <a:ext cx="209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38853" y="3430099"/>
            <a:ext cx="209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*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5323" y="6139947"/>
            <a:ext cx="3437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 IBW=ideal body weight; RBW: real body weight</a:t>
            </a:r>
            <a:endParaRPr lang="en-US" sz="1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NMB During Laparoscopic Surgery in Morbidly Obese Patients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Deep muscle relaxation may provide and maintain sufficient surgical workspace</a:t>
            </a:r>
          </a:p>
          <a:p>
            <a:r>
              <a:rPr lang="en-GB" dirty="0" smtClean="0"/>
              <a:t>A patient being fully awake and able to take deep breaths postoperatively is important </a:t>
            </a:r>
          </a:p>
          <a:p>
            <a:r>
              <a:rPr lang="en-GB" dirty="0" smtClean="0"/>
              <a:t>Neostigmine has an unpredictable and very long </a:t>
            </a:r>
            <a:r>
              <a:rPr lang="en-GB" dirty="0" err="1" smtClean="0"/>
              <a:t>decurarisation</a:t>
            </a:r>
            <a:r>
              <a:rPr lang="en-GB" dirty="0" smtClean="0"/>
              <a:t> time to reach a TOF ratio &gt;0.9 </a:t>
            </a:r>
          </a:p>
          <a:p>
            <a:r>
              <a:rPr lang="en-GB" dirty="0" smtClean="0"/>
              <a:t>Sugammadex provides predictable reversal in m</a:t>
            </a:r>
            <a:r>
              <a:rPr lang="en-US" dirty="0" err="1" smtClean="0"/>
              <a:t>oderate</a:t>
            </a:r>
            <a:r>
              <a:rPr lang="en-US" dirty="0" smtClean="0"/>
              <a:t> and deep NMB</a:t>
            </a:r>
            <a:endParaRPr lang="en-GB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58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52400"/>
            <a:ext cx="8966200" cy="1066800"/>
          </a:xfrm>
        </p:spPr>
        <p:txBody>
          <a:bodyPr anchor="ctr"/>
          <a:lstStyle/>
          <a:p>
            <a:pPr algn="ctr"/>
            <a:r>
              <a:rPr lang="nl-BE" sz="2800" smtClean="0">
                <a:solidFill>
                  <a:srgbClr val="FFFFFF"/>
                </a:solidFill>
              </a:rPr>
              <a:t>Perfect reversal in morbidly obese patients prevents pulmonary complications</a:t>
            </a:r>
            <a:endParaRPr lang="en-GB" sz="280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853" y="1219200"/>
            <a:ext cx="7583487" cy="4208930"/>
          </a:xfrm>
        </p:spPr>
        <p:txBody>
          <a:bodyPr/>
          <a:lstStyle/>
          <a:p>
            <a:r>
              <a:rPr lang="nl-BE" sz="1400" b="1" smtClean="0"/>
              <a:t>Retrospective analysis of 948 consecutive morbid obese patients before vs. 948 consecutive</a:t>
            </a:r>
            <a:r>
              <a:rPr lang="nl-BE" sz="1400" smtClean="0"/>
              <a:t> </a:t>
            </a:r>
            <a:r>
              <a:rPr lang="nl-BE" sz="1400" b="1" smtClean="0"/>
              <a:t>morbid obese patients after availability of sugammadex.</a:t>
            </a:r>
          </a:p>
          <a:p>
            <a:r>
              <a:rPr lang="nl-BE" sz="1400" b="1" smtClean="0"/>
              <a:t>1</a:t>
            </a:r>
            <a:r>
              <a:rPr lang="nl-BE" sz="1400" b="1" baseline="30000" smtClean="0"/>
              <a:t>st </a:t>
            </a:r>
            <a:r>
              <a:rPr lang="nl-BE" sz="1400" b="1" smtClean="0"/>
              <a:t>march 2009:  sugammadex available</a:t>
            </a:r>
          </a:p>
          <a:p>
            <a:r>
              <a:rPr lang="nl-BE" sz="1200" b="1" smtClean="0"/>
              <a:t>Mulier JP, ESA 2011</a:t>
            </a:r>
          </a:p>
          <a:p>
            <a:endParaRPr lang="en-GB" sz="1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BD40-5310-D14D-8230-6B22DA301096}" type="slidenum">
              <a:rPr lang="nl-NL" smtClean="0"/>
              <a:pPr/>
              <a:t>59</a:t>
            </a:fld>
            <a:endParaRPr lang="nl-NL"/>
          </a:p>
        </p:txBody>
      </p:sp>
      <p:graphicFrame>
        <p:nvGraphicFramePr>
          <p:cNvPr id="7" name="Grafiek 12"/>
          <p:cNvGraphicFramePr/>
          <p:nvPr/>
        </p:nvGraphicFramePr>
        <p:xfrm>
          <a:off x="3304615" y="2349500"/>
          <a:ext cx="4048685" cy="378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3" descr="DSC0028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2168" y="3441700"/>
            <a:ext cx="2131832" cy="1600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95300" y="3200400"/>
            <a:ext cx="280076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GB">
                <a:solidFill>
                  <a:srgbClr val="FFFFFF"/>
                </a:solidFill>
              </a:rPr>
              <a:t>Respiratory failure</a:t>
            </a:r>
          </a:p>
          <a:p>
            <a:pPr>
              <a:buFont typeface="Arial"/>
              <a:buChar char="•"/>
            </a:pPr>
            <a:endParaRPr lang="en-GB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GB">
                <a:solidFill>
                  <a:srgbClr val="FFFFFF"/>
                </a:solidFill>
              </a:rPr>
              <a:t>Re intubation</a:t>
            </a:r>
          </a:p>
          <a:p>
            <a:pPr>
              <a:buFont typeface="Arial"/>
              <a:buChar char="•"/>
            </a:pPr>
            <a:r>
              <a:rPr lang="en-GB">
                <a:solidFill>
                  <a:srgbClr val="FFFFFF"/>
                </a:solidFill>
              </a:rPr>
              <a:t>CPAP different from OSA</a:t>
            </a:r>
          </a:p>
          <a:p>
            <a:pPr>
              <a:buFont typeface="Arial"/>
              <a:buChar char="•"/>
            </a:pPr>
            <a:r>
              <a:rPr lang="en-GB">
                <a:solidFill>
                  <a:srgbClr val="FFFFFF"/>
                </a:solidFill>
              </a:rPr>
              <a:t>Hypercapnia post op</a:t>
            </a:r>
          </a:p>
          <a:p>
            <a:pPr>
              <a:buFont typeface="Arial"/>
              <a:buChar char="•"/>
            </a:pPr>
            <a:r>
              <a:rPr lang="en-GB">
                <a:solidFill>
                  <a:srgbClr val="FFFFFF"/>
                </a:solidFill>
              </a:rPr>
              <a:t>Intensive care admission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720A-852F-0B4E-B19B-B2480C8CDA03}" type="slidenum">
              <a:rPr lang="nl-NL"/>
              <a:pPr/>
              <a:t>6</a:t>
            </a:fld>
            <a:endParaRPr lang="nl-NL" dirty="0"/>
          </a:p>
        </p:txBody>
      </p:sp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150" y="219635"/>
            <a:ext cx="7308850" cy="1066800"/>
          </a:xfrm>
        </p:spPr>
        <p:txBody>
          <a:bodyPr anchor="ctr"/>
          <a:lstStyle/>
          <a:p>
            <a:pPr algn="ctr"/>
            <a:r>
              <a:rPr lang="en-US" sz="3200" dirty="0"/>
              <a:t>Nevertheless: Surgical comments</a:t>
            </a:r>
          </a:p>
        </p:txBody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9463" y="1462088"/>
            <a:ext cx="8118007" cy="4826653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Surgeons complain till they are tired or punished</a:t>
            </a:r>
          </a:p>
          <a:p>
            <a:pPr lvl="1"/>
            <a:r>
              <a:rPr lang="en-US" sz="2400" dirty="0"/>
              <a:t>I have no surgical workspace and the anesthesiologist is not willing to do anything!</a:t>
            </a:r>
          </a:p>
          <a:p>
            <a:pPr lvl="1"/>
            <a:r>
              <a:rPr lang="en-US" sz="2400" dirty="0"/>
              <a:t>Patient presses en still the anesthesiologist tells that the patient is relaxed. (he measures TOF = 0, I believe in what I see) !</a:t>
            </a:r>
          </a:p>
          <a:p>
            <a:pPr lvl="1"/>
            <a:r>
              <a:rPr lang="en-US" sz="2400" dirty="0"/>
              <a:t>Some anesthesiologists can give better relaxation than others. Why?</a:t>
            </a:r>
          </a:p>
          <a:p>
            <a:pPr lvl="1"/>
            <a:r>
              <a:rPr lang="en-US" sz="2400" dirty="0"/>
              <a:t>Anesthesiologist always wait with adding relaxation till it is too late and I have to complain!</a:t>
            </a:r>
          </a:p>
          <a:p>
            <a:pPr lvl="1"/>
            <a:r>
              <a:rPr lang="en-US" sz="2400" dirty="0"/>
              <a:t>Patient is moving at end of operation although recovery still takes a long time!</a:t>
            </a:r>
          </a:p>
          <a:p>
            <a:r>
              <a:rPr lang="en-US" sz="2600" dirty="0"/>
              <a:t>But when anesthesiologist gives extra NMB frequently nothing changes and surgeon keeps complaining</a:t>
            </a:r>
          </a:p>
          <a:p>
            <a:pPr lvl="1"/>
            <a:r>
              <a:rPr lang="en-US" sz="2400" dirty="0"/>
              <a:t>Surgeons are punished by long turnover time due to slower reversal when high dose NMB are used at end.</a:t>
            </a:r>
          </a:p>
        </p:txBody>
      </p:sp>
      <p:pic>
        <p:nvPicPr>
          <p:cNvPr id="544772" name="Picture 4" descr="DSC_50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195513" cy="1462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381000"/>
            <a:ext cx="8719670" cy="762000"/>
          </a:xfrm>
        </p:spPr>
        <p:txBody>
          <a:bodyPr anchor="ctr"/>
          <a:lstStyle/>
          <a:p>
            <a:pPr algn="ctr"/>
            <a:r>
              <a:rPr lang="en-US" sz="3200" dirty="0" smtClean="0"/>
              <a:t>Self in bed is possible after sugammadex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BD40-5310-D14D-8230-6B22DA301096}" type="slidenum">
              <a:rPr lang="nl-NL" smtClean="0"/>
              <a:pPr/>
              <a:t>60</a:t>
            </a:fld>
            <a:endParaRPr lang="nl-NL"/>
          </a:p>
        </p:txBody>
      </p:sp>
      <p:pic>
        <p:nvPicPr>
          <p:cNvPr id="8" name="MOV00977.MP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086350"/>
            <a:ext cx="2362200" cy="1771650"/>
          </a:xfrm>
        </p:spPr>
      </p:pic>
      <p:pic>
        <p:nvPicPr>
          <p:cNvPr id="6" name="Picture 5" descr="DSC0091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143000"/>
            <a:ext cx="70104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81000"/>
            <a:ext cx="8668870" cy="1044388"/>
          </a:xfrm>
        </p:spPr>
        <p:txBody>
          <a:bodyPr anchor="ctr"/>
          <a:lstStyle/>
          <a:p>
            <a:pPr algn="ctr"/>
            <a:r>
              <a:rPr lang="en-GB" sz="2800" dirty="0"/>
              <a:t>Conclusion B: Laparoscopy in morbid obese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425387"/>
            <a:ext cx="8118007" cy="4863353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deep muscle relaxation is needed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reaching a TOF 90 % is essential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being full awake and taking deep breaths is important </a:t>
            </a:r>
          </a:p>
          <a:p>
            <a:pPr marL="457200" indent="-457200"/>
            <a:r>
              <a:rPr lang="en-GB" dirty="0"/>
              <a:t>Neostigmine has a total unpredictable and very long decurarisation time to reach a TOF 90% in comparison with non obese patients. </a:t>
            </a:r>
          </a:p>
          <a:p>
            <a:pPr marL="457200" indent="-457200"/>
            <a:r>
              <a:rPr lang="en-GB" dirty="0"/>
              <a:t>Neostigmine has not a central arousal effect.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 algn="ctr">
              <a:buNone/>
            </a:pPr>
            <a:r>
              <a:rPr lang="en-GB" sz="2400" dirty="0"/>
              <a:t>This is easily achieved with Sugammadex whatever the NMB depth.</a:t>
            </a:r>
          </a:p>
          <a:p>
            <a:pPr marL="457200" indent="-457200" algn="ctr">
              <a:buNone/>
            </a:pPr>
            <a:r>
              <a:rPr lang="en-GB" sz="2400" dirty="0"/>
              <a:t>Dosis in morbid obese patients follows TBW till a BMI of 40. </a:t>
            </a:r>
          </a:p>
          <a:p>
            <a:pPr marL="457200" indent="-457200" algn="ctr">
              <a:buNone/>
            </a:pPr>
            <a:r>
              <a:rPr lang="en-GB" sz="2400" dirty="0"/>
              <a:t>Above BMI 40 keep dosis constant.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61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62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06082"/>
            <a:ext cx="8211670" cy="1660800"/>
          </a:xfrm>
        </p:spPr>
        <p:txBody>
          <a:bodyPr anchor="t"/>
          <a:lstStyle/>
          <a:p>
            <a:pPr algn="l"/>
            <a:r>
              <a:rPr lang="en-GB" sz="2000" dirty="0" smtClean="0">
                <a:solidFill>
                  <a:srgbClr val="FFFFFF"/>
                </a:solidFill>
              </a:rPr>
              <a:t>A. </a:t>
            </a:r>
            <a:r>
              <a:rPr lang="en-US" sz="2000" b="1" smtClean="0">
                <a:solidFill>
                  <a:srgbClr val="FFFFFF"/>
                </a:solidFill>
              </a:rPr>
              <a:t>Use of Deep Muscle Relaxation in Laparoscopic Bariatric Surgery: J P Mulier</a:t>
            </a:r>
            <a:r>
              <a:rPr lang="en-US" sz="2000" b="1" smtClean="0"/>
              <a:t/>
            </a:r>
            <a:br>
              <a:rPr lang="en-US" sz="2000" b="1" smtClean="0"/>
            </a:br>
            <a:r>
              <a:rPr lang="en-US" sz="2000" b="1" smtClean="0"/>
              <a:t>B. Importance of Deep Muscle Relaxation for the Laparoscopic Surgeon: B Dillemans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>C. </a:t>
            </a:r>
            <a:r>
              <a:rPr lang="en-US" sz="2000" b="1" smtClean="0"/>
              <a:t>Reversal of Neuromuscular Blockade (NMB) in Morbidly Obese Patients: P Van Lancker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>
                <a:solidFill>
                  <a:srgbClr val="FFFF00"/>
                </a:solidFill>
              </a:rPr>
              <a:t>D. </a:t>
            </a:r>
            <a:r>
              <a:rPr lang="en-US" sz="2000" b="1" smtClean="0">
                <a:solidFill>
                  <a:srgbClr val="FFFF00"/>
                </a:solidFill>
              </a:rPr>
              <a:t>Using ERAS (enhanced recovery after surgery) for Laparoscopic Bariatric Surgery: J P Mulier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2026" y="4968875"/>
            <a:ext cx="6172386" cy="1752600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r>
              <a:rPr lang="en-GB" dirty="0" smtClean="0"/>
              <a:t>Sint-Jan Brugge-Oostende, Belgium</a:t>
            </a:r>
          </a:p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356350"/>
            <a:ext cx="8001000" cy="365125"/>
          </a:xfrm>
        </p:spPr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pic>
        <p:nvPicPr>
          <p:cNvPr id="7" name="Picture 7" descr="minnewaterklinie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7363" y="1588"/>
            <a:ext cx="2435225" cy="1825625"/>
          </a:xfrm>
          <a:prstGeom prst="rect">
            <a:avLst/>
          </a:prstGeom>
          <a:noFill/>
        </p:spPr>
      </p:pic>
      <p:pic>
        <p:nvPicPr>
          <p:cNvPr id="8" name="Picture 9" descr="200px-AZ-Sint-J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6075" y="31750"/>
            <a:ext cx="2447925" cy="1795463"/>
          </a:xfrm>
          <a:prstGeom prst="rect">
            <a:avLst/>
          </a:prstGeom>
          <a:noFill/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763" y="1936750"/>
            <a:ext cx="9139237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GB" dirty="0"/>
              <a:t>         1150                     1850                             1947	                   1977        2010  </a:t>
            </a:r>
          </a:p>
        </p:txBody>
      </p:sp>
      <p:pic>
        <p:nvPicPr>
          <p:cNvPr id="10" name="Picture 6" descr="sint jan brug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1"/>
            <a:ext cx="2232025" cy="1854201"/>
          </a:xfrm>
          <a:prstGeom prst="rect">
            <a:avLst/>
          </a:prstGeom>
          <a:noFill/>
        </p:spPr>
      </p:pic>
      <p:pic>
        <p:nvPicPr>
          <p:cNvPr id="11" name="Picture 8" descr="site oud sint jan 19 eeuw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2376488" cy="1828800"/>
          </a:xfrm>
          <a:prstGeom prst="rect">
            <a:avLst/>
          </a:prstGeom>
          <a:noFill/>
        </p:spPr>
      </p:pic>
      <p:pic>
        <p:nvPicPr>
          <p:cNvPr id="12" name="Picture 5" descr="JPM pictu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" y="5097154"/>
            <a:ext cx="1295400" cy="1760846"/>
          </a:xfrm>
          <a:prstGeom prst="rect">
            <a:avLst/>
          </a:prstGeom>
          <a:noFill/>
        </p:spPr>
      </p:pic>
      <p:pic>
        <p:nvPicPr>
          <p:cNvPr id="13" name="Afbeelding 6" descr="212-1290_IMG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075" y="1588"/>
            <a:ext cx="2447925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400300" y="889000"/>
            <a:ext cx="5211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FFFF00"/>
                </a:solidFill>
              </a:rPr>
              <a:t>Cape international Bruges 2011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4000 consecutive lap RNY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Less complications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BD40-5310-D14D-8230-6B22DA301096}" type="slidenum">
              <a:rPr lang="nl-NL" smtClean="0"/>
              <a:pPr/>
              <a:t>63</a:t>
            </a:fld>
            <a:endParaRPr lang="nl-NL"/>
          </a:p>
        </p:txBody>
      </p:sp>
      <p:graphicFrame>
        <p:nvGraphicFramePr>
          <p:cNvPr id="6" name="Chart 5"/>
          <p:cNvGraphicFramePr/>
          <p:nvPr/>
        </p:nvGraphicFramePr>
        <p:xfrm>
          <a:off x="1600200" y="2362200"/>
          <a:ext cx="63246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4000 consecutive lap RNY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 in males, diabetes, revisions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BD40-5310-D14D-8230-6B22DA301096}" type="slidenum">
              <a:rPr lang="nl-NL" smtClean="0"/>
              <a:pPr/>
              <a:t>64</a:t>
            </a:fld>
            <a:endParaRPr lang="nl-NL"/>
          </a:p>
        </p:txBody>
      </p:sp>
      <p:graphicFrame>
        <p:nvGraphicFramePr>
          <p:cNvPr id="6" name="Chart 5"/>
          <p:cNvGraphicFramePr/>
          <p:nvPr/>
        </p:nvGraphicFramePr>
        <p:xfrm>
          <a:off x="1143000" y="2590800"/>
          <a:ext cx="6781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3600" dirty="0" smtClean="0"/>
              <a:t>ERAS -&gt; short turn-over times. </a:t>
            </a:r>
            <a:br>
              <a:rPr lang="en-US" sz="3600" dirty="0" smtClean="0"/>
            </a:br>
            <a:r>
              <a:rPr lang="en-US" sz="2400" dirty="0" smtClean="0"/>
              <a:t>Non-surgical time: </a:t>
            </a:r>
            <a:r>
              <a:rPr lang="en-US" sz="2000" dirty="0" smtClean="0"/>
              <a:t>last stitch till incision next patient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Try to reach 30 minutes  “Dexter”</a:t>
            </a:r>
          </a:p>
          <a:p>
            <a:r>
              <a:rPr lang="en-US" sz="2400" dirty="0" smtClean="0"/>
              <a:t>We reach less than 30 min on average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Why is this possible?</a:t>
            </a:r>
          </a:p>
          <a:p>
            <a:pPr lvl="1"/>
            <a:r>
              <a:rPr lang="en-US" sz="2400" dirty="0"/>
              <a:t>Rapid awakening and extubation: </a:t>
            </a:r>
          </a:p>
          <a:p>
            <a:pPr lvl="1"/>
            <a:r>
              <a:rPr lang="en-US" sz="2400" dirty="0"/>
              <a:t>Induction Room use:</a:t>
            </a:r>
          </a:p>
          <a:p>
            <a:pPr lvl="1"/>
            <a:r>
              <a:rPr lang="en-US" sz="2400" dirty="0"/>
              <a:t>Rapid switching: </a:t>
            </a:r>
            <a:r>
              <a:rPr lang="en-US" dirty="0"/>
              <a:t>patient out and next patient into room</a:t>
            </a:r>
          </a:p>
          <a:p>
            <a:pPr lvl="1"/>
            <a:r>
              <a:rPr lang="en-US" sz="2800" dirty="0"/>
              <a:t>SPT</a:t>
            </a:r>
            <a:r>
              <a:rPr lang="en-US" dirty="0"/>
              <a:t> Short </a:t>
            </a:r>
            <a:r>
              <a:rPr lang="en-US" dirty="0" smtClean="0"/>
              <a:t>pre-incision surgical preparation </a:t>
            </a:r>
            <a:r>
              <a:rPr lang="en-US" dirty="0"/>
              <a:t>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23B7-D092-E04C-81A4-FFB42E69D03B}" type="slidenum">
              <a:rPr lang="nl-NL" smtClean="0"/>
              <a:pPr/>
              <a:t>65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451100"/>
            <a:ext cx="42672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8827-9121-2B48-805A-0371D6FF3B78}" type="slidenum">
              <a:rPr lang="nl-NL"/>
              <a:pPr/>
              <a:t>66</a:t>
            </a:fld>
            <a:endParaRPr lang="nl-NL"/>
          </a:p>
        </p:txBody>
      </p:sp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584760"/>
            <a:ext cx="7380287" cy="1066800"/>
          </a:xfrm>
        </p:spPr>
        <p:txBody>
          <a:bodyPr anchor="ctr"/>
          <a:lstStyle/>
          <a:p>
            <a:pPr algn="ctr"/>
            <a:r>
              <a:rPr lang="en-US" sz="3600"/>
              <a:t>ERAS  </a:t>
            </a:r>
            <a:r>
              <a:rPr lang="en-US" sz="2800"/>
              <a:t>(enhanced recovery after surgery)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9463" y="2133600"/>
            <a:ext cx="7583487" cy="4343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/>
              <a:t>Keep NMB till end of surgery if abomen is small</a:t>
            </a:r>
          </a:p>
          <a:p>
            <a:pPr>
              <a:lnSpc>
                <a:spcPct val="90000"/>
              </a:lnSpc>
            </a:pPr>
            <a:r>
              <a:rPr lang="en-US"/>
              <a:t>Prevent post op leak</a:t>
            </a:r>
          </a:p>
          <a:p>
            <a:pPr>
              <a:lnSpc>
                <a:spcPct val="90000"/>
              </a:lnSpc>
            </a:pPr>
            <a:r>
              <a:rPr lang="en-US"/>
              <a:t>Prevent post op bleeding</a:t>
            </a:r>
          </a:p>
          <a:p>
            <a:pPr>
              <a:lnSpc>
                <a:spcPct val="90000"/>
              </a:lnSpc>
            </a:pPr>
            <a:r>
              <a:rPr lang="en-US"/>
              <a:t>Improve peripheral circulation</a:t>
            </a:r>
          </a:p>
          <a:p>
            <a:pPr>
              <a:lnSpc>
                <a:spcPct val="90000"/>
              </a:lnSpc>
            </a:pPr>
            <a:r>
              <a:rPr lang="en-US"/>
              <a:t>Prevent post op atelectasis</a:t>
            </a:r>
          </a:p>
          <a:p>
            <a:pPr>
              <a:lnSpc>
                <a:spcPct val="90000"/>
              </a:lnSpc>
            </a:pPr>
            <a:r>
              <a:rPr lang="en-US"/>
              <a:t>Prevent post op pain</a:t>
            </a:r>
          </a:p>
          <a:p>
            <a:pPr>
              <a:lnSpc>
                <a:spcPct val="90000"/>
              </a:lnSpc>
            </a:pPr>
            <a:r>
              <a:rPr lang="en-US"/>
              <a:t>start spontaneous breathing early during surgery using support ventilation</a:t>
            </a:r>
          </a:p>
          <a:p>
            <a:pPr>
              <a:lnSpc>
                <a:spcPct val="90000"/>
              </a:lnSpc>
            </a:pPr>
            <a:r>
              <a:rPr lang="en-US"/>
              <a:t>Prevent post op aspiration</a:t>
            </a:r>
          </a:p>
          <a:p>
            <a:pPr>
              <a:lnSpc>
                <a:spcPct val="90000"/>
              </a:lnSpc>
            </a:pPr>
            <a:r>
              <a:rPr lang="en-US"/>
              <a:t>tromboprophylaxis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440324" name="Picture 4" descr="DSC0084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Footer Placehold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cs typeface="Arial" charset="0"/>
              </a:rPr>
              <a:t>international CAPE JPMulier 6 7 march 2012</a:t>
            </a:r>
            <a:endParaRPr lang="nl-NL" smtClean="0">
              <a:cs typeface="Arial" charset="0"/>
            </a:endParaRPr>
          </a:p>
        </p:txBody>
      </p:sp>
      <p:pic>
        <p:nvPicPr>
          <p:cNvPr id="9" name="MOV01858 pos leaktest.MP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37000" y="1133474"/>
            <a:ext cx="2705100" cy="2028825"/>
          </a:xfrm>
        </p:spPr>
      </p:pic>
      <p:pic>
        <p:nvPicPr>
          <p:cNvPr id="6" name="MOV00958.MPG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62500" y="3009900"/>
            <a:ext cx="4749800" cy="3873500"/>
          </a:xfrm>
          <a:prstGeom prst="rect">
            <a:avLst/>
          </a:prstGeom>
        </p:spPr>
      </p:pic>
      <p:pic>
        <p:nvPicPr>
          <p:cNvPr id="7" name="Picture 6" descr="leaktest lap pic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825" y="1172964"/>
            <a:ext cx="2263775" cy="1836936"/>
          </a:xfrm>
          <a:prstGeom prst="rect">
            <a:avLst/>
          </a:prstGeom>
        </p:spPr>
      </p:pic>
      <p:pic>
        <p:nvPicPr>
          <p:cNvPr id="8" name="MOV01665.MPG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3009900"/>
            <a:ext cx="5130800" cy="3848100"/>
          </a:xfrm>
          <a:prstGeom prst="rect">
            <a:avLst/>
          </a:prstGeom>
        </p:spPr>
      </p:pic>
      <p:sp>
        <p:nvSpPr>
          <p:cNvPr id="83971" name="Title 1"/>
          <p:cNvSpPr>
            <a:spLocks noGrp="1"/>
          </p:cNvSpPr>
          <p:nvPr>
            <p:ph type="title"/>
          </p:nvPr>
        </p:nvSpPr>
        <p:spPr>
          <a:xfrm>
            <a:off x="-100013" y="152400"/>
            <a:ext cx="8997951" cy="1066800"/>
          </a:xfrm>
        </p:spPr>
        <p:txBody>
          <a:bodyPr anchor="ctr"/>
          <a:lstStyle/>
          <a:p>
            <a:pPr algn="ctr" eaLnBrk="1" hangingPunct="1"/>
            <a:r>
              <a:rPr lang="en-US" sz="2800" smtClean="0"/>
              <a:t> leak test rapid injection of 150 ml blue water and air</a:t>
            </a:r>
          </a:p>
        </p:txBody>
      </p:sp>
      <p:pic>
        <p:nvPicPr>
          <p:cNvPr id="10" name="MOV01861 sec leaktest neg after first pos leaktest.MPG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42100" y="1133475"/>
            <a:ext cx="2501900" cy="1876425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67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8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9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20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20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20000"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1606550" y="254000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>
                <a:latin typeface="Calibri" charset="0"/>
                <a:ea typeface="ＭＳ Ｐゴシック" charset="-128"/>
                <a:cs typeface="ＭＳ Ｐゴシック" charset="-128"/>
              </a:rPr>
              <a:t>Positive leak </a:t>
            </a:r>
            <a:r>
              <a:rPr lang="en-GB" dirty="0" smtClean="0">
                <a:latin typeface="Calibri" charset="0"/>
                <a:ea typeface="ＭＳ Ｐゴシック" charset="-128"/>
                <a:cs typeface="ＭＳ Ｐゴシック" charset="-128"/>
              </a:rPr>
              <a:t>test</a:t>
            </a:r>
            <a:br>
              <a:rPr lang="en-GB" dirty="0" smtClean="0">
                <a:latin typeface="Calibri" charset="0"/>
                <a:ea typeface="ＭＳ Ｐゴシック" charset="-128"/>
                <a:cs typeface="ＭＳ Ｐゴシック" charset="-128"/>
              </a:rPr>
            </a:br>
            <a:r>
              <a:rPr lang="en-GB" dirty="0" smtClean="0">
                <a:latin typeface="Calibri" charset="0"/>
                <a:ea typeface="ＭＳ Ｐゴシック" charset="-128"/>
                <a:cs typeface="ＭＳ Ｐゴシック" charset="-128"/>
              </a:rPr>
              <a:t>at the staple line</a:t>
            </a:r>
            <a:endParaRPr lang="en-GB" dirty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675" name="MOV01858 pos leaktest.MPG" descr="/Users/jan_muli/Pictures/scientific-clinical pictures/scientific-clinical pictures 2011/pictures clinical &amp; instruments 2011/MOV01858 pos leaktest.MP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0" y="0"/>
            <a:ext cx="2547938" cy="1911350"/>
          </a:xfrm>
          <a:noFill/>
          <a:ln/>
        </p:spPr>
      </p:pic>
      <p:pic>
        <p:nvPicPr>
          <p:cNvPr id="28676" name="MOV01859 suture after pos leaktest.MPG" descr="/Users/jan_muli/Pictures/scientific-clinical pictures/scientific-clinical pictures 2011/pictures clinical &amp; instruments 2011/MOV01859 suture after pos leaktest.MPG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822450" y="2613819"/>
            <a:ext cx="25527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MOV01860 suture after pos leaktest.MPG" descr="/Users/jan_muli/Pictures/scientific-clinical pictures/scientific-clinical pictures 2011/pictures clinical &amp; instruments 2011/MOV01860 suture after pos leaktest.MPG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375150" y="2613819"/>
            <a:ext cx="25590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MOV01861 sec leaktest neg after first pos leaktest.MPG" descr="/Users/jan_muli/Pictures/scientific-clinical pictures/scientific-clinical pictures 2011/pictures clinical &amp; instruments 2011/MOV01861 sec leaktest neg after first pos leaktest.MPG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596062" y="4946650"/>
            <a:ext cx="254793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Box 7"/>
          <p:cNvSpPr txBox="1">
            <a:spLocks noChangeArrowheads="1"/>
          </p:cNvSpPr>
          <p:nvPr/>
        </p:nvSpPr>
        <p:spPr bwMode="auto">
          <a:xfrm>
            <a:off x="2732087" y="4573588"/>
            <a:ext cx="1057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Suture 1</a:t>
            </a:r>
          </a:p>
        </p:txBody>
      </p:sp>
      <p:sp>
        <p:nvSpPr>
          <p:cNvPr id="44039" name="TextBox 8"/>
          <p:cNvSpPr txBox="1">
            <a:spLocks noChangeArrowheads="1"/>
          </p:cNvSpPr>
          <p:nvPr/>
        </p:nvSpPr>
        <p:spPr bwMode="auto">
          <a:xfrm>
            <a:off x="5214937" y="4575175"/>
            <a:ext cx="1057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Suture 2</a:t>
            </a:r>
          </a:p>
        </p:txBody>
      </p:sp>
      <p:sp>
        <p:nvSpPr>
          <p:cNvPr id="44040" name="TextBox 9"/>
          <p:cNvSpPr txBox="1">
            <a:spLocks noChangeArrowheads="1"/>
          </p:cNvSpPr>
          <p:nvPr/>
        </p:nvSpPr>
        <p:spPr bwMode="auto">
          <a:xfrm>
            <a:off x="3537036" y="5697299"/>
            <a:ext cx="3059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Second leak test is negative</a:t>
            </a:r>
          </a:p>
        </p:txBody>
      </p:sp>
      <p:sp>
        <p:nvSpPr>
          <p:cNvPr id="44041" name="TextBox 10"/>
          <p:cNvSpPr txBox="1">
            <a:spLocks noChangeArrowheads="1"/>
          </p:cNvSpPr>
          <p:nvPr/>
        </p:nvSpPr>
        <p:spPr bwMode="auto">
          <a:xfrm>
            <a:off x="0" y="1911350"/>
            <a:ext cx="263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/>
              <a:t>First leak test is positive</a:t>
            </a:r>
          </a:p>
        </p:txBody>
      </p:sp>
      <p:pic>
        <p:nvPicPr>
          <p:cNvPr id="11" name="Picture 10" descr="Botero bath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2862" y="4575174"/>
            <a:ext cx="1885410" cy="2282825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6-E478-4740-99D7-3D3EBBB27A6E}" type="slidenum">
              <a:rPr lang="en-GB"/>
              <a:pPr/>
              <a:t>68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CAPE JPMulier 6 7 march 2012</a:t>
            </a:r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6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8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7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8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8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678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400" dirty="0">
                <a:latin typeface="Calibri" charset="0"/>
                <a:ea typeface="ＭＳ Ｐゴシック" charset="-128"/>
                <a:cs typeface="ＭＳ Ｐゴシック" charset="-128"/>
              </a:rPr>
              <a:t>Positive Leak test </a:t>
            </a:r>
            <a:r>
              <a:rPr lang="en-GB" sz="4400" dirty="0" err="1" smtClean="0">
                <a:latin typeface="Calibri" charset="0"/>
                <a:ea typeface="ＭＳ Ｐゴシック" charset="-128"/>
                <a:cs typeface="ＭＳ Ｐゴシック" charset="-128"/>
              </a:rPr>
              <a:t>submucosal</a:t>
            </a:r>
            <a:r>
              <a:rPr lang="en-GB" sz="4400" dirty="0" smtClean="0">
                <a:latin typeface="Calibri" charset="0"/>
                <a:ea typeface="ＭＳ Ｐゴシック" charset="-128"/>
                <a:cs typeface="ＭＳ Ｐゴシック" charset="-128"/>
              </a:rPr>
              <a:t> followed </a:t>
            </a:r>
            <a:r>
              <a:rPr lang="en-GB" sz="4400" dirty="0">
                <a:latin typeface="Calibri" charset="0"/>
                <a:ea typeface="ＭＳ Ｐゴシック" charset="-128"/>
                <a:cs typeface="ＭＳ Ｐゴシック" charset="-128"/>
              </a:rPr>
              <a:t>by </a:t>
            </a:r>
            <a:r>
              <a:rPr lang="en-GB" sz="4400" dirty="0" smtClean="0">
                <a:latin typeface="Calibri" charset="0"/>
                <a:ea typeface="ＭＳ Ｐゴシック" charset="-128"/>
                <a:cs typeface="ＭＳ Ｐゴシック" charset="-128"/>
              </a:rPr>
              <a:t>control after suture</a:t>
            </a:r>
            <a:endParaRPr lang="en-GB" sz="4400" dirty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699" name="MOV01905.MPG" descr="/Users/jan_muli/Pictures/iPhoto Library/Originals/2011/26 Apr 2011/MOV01905.MP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0" y="1793358"/>
            <a:ext cx="4284663" cy="3214687"/>
          </a:xfrm>
          <a:noFill/>
          <a:ln/>
        </p:spPr>
      </p:pic>
      <p:pic>
        <p:nvPicPr>
          <p:cNvPr id="29700" name="MOV01906.MPG" descr="/Users/jan_muli/Pictures/iPhoto Library/Originals/2011/26 Apr 2011/MOV01906.MPG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859338" y="1793358"/>
            <a:ext cx="4284662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6-E478-4740-99D7-3D3EBBB27A6E}" type="slidenum">
              <a:rPr lang="en-GB"/>
              <a:pPr/>
              <a:t>69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CAPE JPMulier 6 7 march 2012</a:t>
            </a:r>
            <a:endParaRPr lang="en-GB"/>
          </a:p>
        </p:txBody>
      </p:sp>
      <p:sp>
        <p:nvSpPr>
          <p:cNvPr id="2" name="Tekstvak 1"/>
          <p:cNvSpPr txBox="1"/>
          <p:nvPr/>
        </p:nvSpPr>
        <p:spPr>
          <a:xfrm>
            <a:off x="876300" y="5236170"/>
            <a:ext cx="79436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smtClean="0"/>
              <a:t>RNY: 	150 -&gt; 300 ml  </a:t>
            </a:r>
            <a:r>
              <a:rPr lang="nl-NL" sz="3200" dirty="0" err="1" smtClean="0"/>
              <a:t>syringe</a:t>
            </a:r>
            <a:r>
              <a:rPr lang="nl-NL" sz="3200" dirty="0" smtClean="0"/>
              <a:t> 150 ml </a:t>
            </a:r>
          </a:p>
          <a:p>
            <a:r>
              <a:rPr lang="nl-NL" sz="3200" dirty="0" err="1" smtClean="0"/>
              <a:t>Sleeve</a:t>
            </a:r>
            <a:r>
              <a:rPr lang="nl-NL" sz="3200" dirty="0" smtClean="0"/>
              <a:t>:	300 -&gt; 600 ml	air </a:t>
            </a:r>
            <a:r>
              <a:rPr lang="nl-NL" sz="3200" dirty="0" err="1" smtClean="0"/>
              <a:t>only</a:t>
            </a:r>
            <a:r>
              <a:rPr lang="nl-NL" sz="3200" dirty="0" smtClean="0"/>
              <a:t> </a:t>
            </a:r>
            <a:r>
              <a:rPr lang="nl-NL" sz="3200" dirty="0" err="1" smtClean="0"/>
              <a:t>under</a:t>
            </a:r>
            <a:r>
              <a:rPr lang="nl-NL" sz="3200" dirty="0" smtClean="0"/>
              <a:t> water</a:t>
            </a:r>
            <a:endParaRPr lang="nl-NL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9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69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70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612ED-348C-E240-807C-A8A510169DA0}" type="slidenum">
              <a:rPr lang="nl-NL"/>
              <a:pPr/>
              <a:t>7</a:t>
            </a:fld>
            <a:endParaRPr lang="nl-NL" dirty="0"/>
          </a:p>
        </p:txBody>
      </p:sp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41300" y="152400"/>
            <a:ext cx="8656170" cy="774700"/>
          </a:xfrm>
        </p:spPr>
        <p:txBody>
          <a:bodyPr anchor="ctr"/>
          <a:lstStyle/>
          <a:p>
            <a:pPr algn="ctr"/>
            <a:r>
              <a:rPr lang="en-US" sz="3200" dirty="0" smtClean="0"/>
              <a:t>Patient variability</a:t>
            </a:r>
            <a:endParaRPr lang="en-US" sz="3200" dirty="0"/>
          </a:p>
        </p:txBody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2150" y="952500"/>
            <a:ext cx="8451850" cy="2501900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Inflated volume at 15 mmHg without NMB varies from 0,5 L to 10 L.</a:t>
            </a:r>
          </a:p>
          <a:p>
            <a:r>
              <a:rPr lang="en-US" dirty="0" smtClean="0"/>
              <a:t>Who needs NMB?</a:t>
            </a:r>
          </a:p>
          <a:p>
            <a:r>
              <a:rPr lang="en-US" dirty="0" smtClean="0"/>
              <a:t>Will the surgeon be comfortable?</a:t>
            </a:r>
            <a:endParaRPr lang="en-US" dirty="0"/>
          </a:p>
        </p:txBody>
      </p:sp>
      <p:graphicFrame>
        <p:nvGraphicFramePr>
          <p:cNvPr id="9" name="Chart 9"/>
          <p:cNvGraphicFramePr/>
          <p:nvPr>
            <p:extLst>
              <p:ext uri="{D42A27DB-BD31-4B8C-83A1-F6EECF244321}">
                <p14:modId xmlns:p14="http://schemas.microsoft.com/office/powerpoint/2010/main" val="1108346190"/>
              </p:ext>
            </p:extLst>
          </p:nvPr>
        </p:nvGraphicFramePr>
        <p:xfrm>
          <a:off x="0" y="3263900"/>
          <a:ext cx="9144000" cy="359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BD40-5310-D14D-8230-6B22DA301096}" type="slidenum">
              <a:rPr lang="nl-NL" smtClean="0"/>
              <a:pPr/>
              <a:t>70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810000" cy="3386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6858000"/>
            <a:ext cx="4470400" cy="335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00500"/>
            <a:ext cx="3810000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4005943"/>
            <a:ext cx="4419600" cy="3156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00600" y="0"/>
            <a:ext cx="4343400" cy="325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Local infiltration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812800"/>
          </a:xfrm>
        </p:spPr>
        <p:txBody>
          <a:bodyPr>
            <a:noAutofit/>
          </a:bodyPr>
          <a:lstStyle/>
          <a:p>
            <a:r>
              <a:rPr lang="en-GB" sz="2800"/>
              <a:t>Use SAP increase to reduce post bleeding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40270" cy="5257800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GB" sz="2400"/>
              <a:t>Increasing blood pressure at end of surgery allows surgeon to find possible bleeding arteries and by clipping preventing post operative bleeding.</a:t>
            </a:r>
          </a:p>
          <a:p>
            <a:pPr marL="514350" indent="-514350">
              <a:buFont typeface="+mj-lt"/>
              <a:buAutoNum type="arabicPeriod"/>
            </a:pPr>
            <a:endParaRPr lang="en-GB" sz="2400"/>
          </a:p>
          <a:p>
            <a:pPr marL="514350" indent="-514350">
              <a:buFont typeface="+mj-lt"/>
              <a:buAutoNum type="arabicPeriod"/>
            </a:pPr>
            <a:endParaRPr lang="en-GB" sz="2400"/>
          </a:p>
          <a:p>
            <a:pPr marL="514350" indent="-514350">
              <a:buFont typeface="+mj-lt"/>
              <a:buAutoNum type="arabicPeriod"/>
            </a:pPr>
            <a:endParaRPr lang="en-GB" sz="2400"/>
          </a:p>
          <a:p>
            <a:pPr marL="514350" indent="-514350">
              <a:buFont typeface="+mj-lt"/>
              <a:buAutoNum type="arabicPeriod"/>
            </a:pPr>
            <a:endParaRPr lang="en-GB" sz="2400"/>
          </a:p>
          <a:p>
            <a:pPr marL="514350" indent="-514350">
              <a:buNone/>
            </a:pPr>
            <a:endParaRPr lang="en-GB" sz="1800"/>
          </a:p>
          <a:p>
            <a:r>
              <a:rPr kumimoji="1" lang="en-US" sz="1800" i="1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Mulier JP Obes Surg 2007, 17: 1051 </a:t>
            </a:r>
          </a:p>
          <a:p>
            <a:endParaRPr lang="en-GB" sz="240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71</a:t>
            </a:fld>
            <a:endParaRPr lang="en-GB"/>
          </a:p>
        </p:txBody>
      </p:sp>
      <p:pic>
        <p:nvPicPr>
          <p:cNvPr id="4" name="Picture 4" descr="OLYM0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9245" y="2847121"/>
            <a:ext cx="3096903" cy="2535062"/>
          </a:xfrm>
          <a:prstGeom prst="rect">
            <a:avLst/>
          </a:prstGeom>
          <a:noFill/>
        </p:spPr>
      </p:pic>
      <p:pic>
        <p:nvPicPr>
          <p:cNvPr id="5" name="Picture 5" descr="OLYM000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141" y="2847121"/>
            <a:ext cx="2930123" cy="2535062"/>
          </a:xfrm>
          <a:prstGeom prst="rect">
            <a:avLst/>
          </a:prstGeom>
          <a:noFill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187641" y="5483783"/>
            <a:ext cx="6063207" cy="64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75000"/>
              <a:buFont typeface="Wingdings" charset="2"/>
              <a:buNone/>
            </a:pPr>
            <a:r>
              <a:rPr kumimoji="1" lang="nl-BE" sz="20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110/57                            145/78</a:t>
            </a:r>
            <a:endParaRPr kumimoji="1" lang="nl-BE" sz="200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152400"/>
            <a:ext cx="3733800" cy="1066800"/>
          </a:xfrm>
        </p:spPr>
        <p:txBody>
          <a:bodyPr/>
          <a:lstStyle/>
          <a:p>
            <a:r>
              <a:rPr lang="en-GB" dirty="0" smtClean="0"/>
              <a:t>ASA 2010 </a:t>
            </a:r>
            <a:endParaRPr lang="en-GB" dirty="0"/>
          </a:p>
        </p:txBody>
      </p:sp>
      <p:pic>
        <p:nvPicPr>
          <p:cNvPr id="6" name="Content Placeholder 5" descr="ASA poster post bleeding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3" t="6452" r="5492" b="4301"/>
          <a:stretch>
            <a:fillRect/>
          </a:stretch>
        </p:blipFill>
        <p:spPr>
          <a:xfrm>
            <a:off x="0" y="-1"/>
            <a:ext cx="4876800" cy="697886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BD40-5310-D14D-8230-6B22DA301096}" type="slidenum">
              <a:rPr lang="nl-NL" smtClean="0"/>
              <a:pPr/>
              <a:t>72</a:t>
            </a:fld>
            <a:endParaRPr lang="nl-NL"/>
          </a:p>
        </p:txBody>
      </p:sp>
      <p:grpSp>
        <p:nvGrpSpPr>
          <p:cNvPr id="3" name="Group 6"/>
          <p:cNvGrpSpPr/>
          <p:nvPr/>
        </p:nvGrpSpPr>
        <p:grpSpPr>
          <a:xfrm>
            <a:off x="-6858000" y="4572000"/>
            <a:ext cx="5410200" cy="2286000"/>
            <a:chOff x="457200" y="6020487"/>
            <a:chExt cx="2472267" cy="1159829"/>
          </a:xfrm>
        </p:grpSpPr>
        <p:pic>
          <p:nvPicPr>
            <p:cNvPr id="8" name="Picture 7" descr="ASAabstr1fig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6020487"/>
              <a:ext cx="2472267" cy="1159829"/>
            </a:xfrm>
            <a:prstGeom prst="rect">
              <a:avLst/>
            </a:prstGeom>
          </p:spPr>
        </p:pic>
        <p:sp>
          <p:nvSpPr>
            <p:cNvPr id="9" name="Down Arrow Callout 8"/>
            <p:cNvSpPr/>
            <p:nvPr/>
          </p:nvSpPr>
          <p:spPr bwMode="auto">
            <a:xfrm>
              <a:off x="1811864" y="6036727"/>
              <a:ext cx="143934" cy="457200"/>
            </a:xfrm>
            <a:prstGeom prst="downArrowCallout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4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Down Arrow Callout 9"/>
            <p:cNvSpPr/>
            <p:nvPr/>
          </p:nvSpPr>
          <p:spPr bwMode="auto">
            <a:xfrm>
              <a:off x="1354663" y="6045194"/>
              <a:ext cx="143934" cy="457200"/>
            </a:xfrm>
            <a:prstGeom prst="downArrowCallout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4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20800" y="6079061"/>
              <a:ext cx="261610" cy="10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/>
                <a:t>A</a:t>
              </a:r>
              <a:endParaRPr lang="en-GB" sz="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52600" y="6104461"/>
              <a:ext cx="261610" cy="109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 smtClean="0"/>
                <a:t>B</a:t>
              </a:r>
              <a:endParaRPr lang="en-GB" sz="800" dirty="0"/>
            </a:p>
          </p:txBody>
        </p:sp>
      </p:grpSp>
      <p:pic>
        <p:nvPicPr>
          <p:cNvPr id="13" name="Picture 12" descr="ASAabstr1fig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81800" y="7315200"/>
            <a:ext cx="5410200" cy="360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659 -0.50811 L 1.17733 -0.619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-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578 -0.13352 L 1.15653 -0.58971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-2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Hypercarbia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828800"/>
            <a:ext cx="7624949" cy="421957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i="1" smtClean="0"/>
              <a:t>Bille-Brahe NE Acta Chir Scand Suppl. 1976; 472: 127 </a:t>
            </a:r>
            <a:r>
              <a:rPr lang="en-US" sz="1800" i="1" smtClean="0"/>
              <a:t>Cardiovascular effects of induced hypercarbia during halothane-nitrous oxide anaesthesia. </a:t>
            </a:r>
            <a:endParaRPr lang="en-US" i="1" smtClean="0"/>
          </a:p>
          <a:p>
            <a:r>
              <a:rPr lang="en-US" smtClean="0">
                <a:solidFill>
                  <a:srgbClr val="FFFF00"/>
                </a:solidFill>
              </a:rPr>
              <a:t>Heart rate, cardiac index, systemic and pulmonary blood pressures rose as pCO2 was increased</a:t>
            </a:r>
            <a:r>
              <a:rPr lang="en-US" smtClean="0"/>
              <a:t>. Stroke volume, systemic and pulmonary vascular resistance remained unchanged.</a:t>
            </a:r>
          </a:p>
          <a:p>
            <a:r>
              <a:rPr lang="en-US" smtClean="0"/>
              <a:t>In conclusion the primary effect of hypercarbia was an </a:t>
            </a:r>
            <a:r>
              <a:rPr lang="en-US" smtClean="0">
                <a:solidFill>
                  <a:srgbClr val="FFFF00"/>
                </a:solidFill>
              </a:rPr>
              <a:t>increased heart rate and a resultant increase of cardiac output. </a:t>
            </a:r>
          </a:p>
          <a:p>
            <a:r>
              <a:rPr lang="en-US" smtClean="0"/>
              <a:t>The pressure changes merely reflect the effect on cardiac output.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73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/>
            <a:r>
              <a:rPr lang="nl-NL" sz="4000" b="1" dirty="0" err="1" smtClean="0"/>
              <a:t>Hyperventilation</a:t>
            </a:r>
            <a:endParaRPr lang="fr-FR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1500" y="2015067"/>
            <a:ext cx="8572500" cy="3826934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nl-NL" sz="2400" b="1" dirty="0" err="1" smtClean="0"/>
              <a:t>Hyperventilation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prevents spontaneous ventilation</a:t>
            </a:r>
            <a:r>
              <a:rPr lang="nl-NL" sz="2400" b="1" dirty="0" smtClean="0"/>
              <a:t> </a:t>
            </a:r>
          </a:p>
          <a:p>
            <a:pPr>
              <a:lnSpc>
                <a:spcPct val="70000"/>
              </a:lnSpc>
            </a:pPr>
            <a:r>
              <a:rPr lang="nl-NL" sz="2400" b="1" dirty="0" err="1"/>
              <a:t>H</a:t>
            </a:r>
            <a:r>
              <a:rPr lang="nl-NL" sz="2400" b="1" dirty="0" err="1" smtClean="0"/>
              <a:t>yperventilation</a:t>
            </a:r>
            <a:r>
              <a:rPr lang="nl-NL" sz="2400" b="1" dirty="0" smtClean="0"/>
              <a:t> and </a:t>
            </a:r>
            <a:r>
              <a:rPr lang="nl-NL" sz="2400" b="1" dirty="0" err="1" smtClean="0"/>
              <a:t>normoventilation</a:t>
            </a:r>
            <a:r>
              <a:rPr lang="nl-NL" sz="2400" b="1" dirty="0" smtClean="0"/>
              <a:t> </a:t>
            </a:r>
          </a:p>
          <a:p>
            <a:pPr lvl="1">
              <a:lnSpc>
                <a:spcPct val="70000"/>
              </a:lnSpc>
            </a:pPr>
            <a:r>
              <a:rPr lang="nl-NL" dirty="0" err="1"/>
              <a:t>I</a:t>
            </a:r>
            <a:r>
              <a:rPr lang="nl-NL" dirty="0" err="1" smtClean="0"/>
              <a:t>nduces</a:t>
            </a:r>
            <a:r>
              <a:rPr lang="nl-NL" dirty="0" smtClean="0"/>
              <a:t> </a:t>
            </a:r>
            <a:r>
              <a:rPr lang="nl-NL" dirty="0" err="1" smtClean="0"/>
              <a:t>lung</a:t>
            </a:r>
            <a:r>
              <a:rPr lang="nl-NL" dirty="0" smtClean="0"/>
              <a:t> </a:t>
            </a:r>
            <a:r>
              <a:rPr lang="nl-NL" dirty="0" err="1"/>
              <a:t>injury</a:t>
            </a:r>
            <a:r>
              <a:rPr lang="nl-NL" dirty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stretching. Volutrauma</a:t>
            </a:r>
          </a:p>
          <a:p>
            <a:pPr lvl="1">
              <a:lnSpc>
                <a:spcPct val="70000"/>
              </a:lnSpc>
            </a:pPr>
            <a:r>
              <a:rPr lang="nl-NL" dirty="0" err="1" smtClean="0"/>
              <a:t>Bronchoconstriction</a:t>
            </a:r>
            <a:r>
              <a:rPr lang="nl-NL" dirty="0" smtClean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increased</a:t>
            </a:r>
            <a:r>
              <a:rPr lang="nl-NL" dirty="0"/>
              <a:t> </a:t>
            </a:r>
            <a:r>
              <a:rPr lang="nl-NL" dirty="0" err="1"/>
              <a:t>permeability</a:t>
            </a:r>
            <a:r>
              <a:rPr lang="nl-NL" dirty="0"/>
              <a:t> of </a:t>
            </a:r>
            <a:r>
              <a:rPr lang="nl-NL" dirty="0" err="1"/>
              <a:t>bronchial</a:t>
            </a:r>
            <a:r>
              <a:rPr lang="nl-NL" dirty="0"/>
              <a:t> </a:t>
            </a:r>
            <a:r>
              <a:rPr lang="nl-NL" dirty="0" err="1"/>
              <a:t>airway</a:t>
            </a:r>
            <a:r>
              <a:rPr lang="nl-NL" dirty="0"/>
              <a:t> epithelium </a:t>
            </a:r>
            <a:r>
              <a:rPr lang="nl-NL" dirty="0" smtClean="0"/>
              <a:t>	</a:t>
            </a:r>
            <a:endParaRPr lang="nl-NL" dirty="0" smtClean="0">
              <a:solidFill>
                <a:srgbClr val="3366FF"/>
              </a:solidFill>
            </a:endParaRPr>
          </a:p>
          <a:p>
            <a:pPr lvl="1">
              <a:lnSpc>
                <a:spcPct val="70000"/>
              </a:lnSpc>
            </a:pPr>
            <a:r>
              <a:rPr lang="nl-NL" dirty="0" err="1" smtClean="0"/>
              <a:t>Systemic</a:t>
            </a:r>
            <a:r>
              <a:rPr lang="nl-NL" dirty="0" smtClean="0"/>
              <a:t> </a:t>
            </a:r>
            <a:r>
              <a:rPr lang="nl-NL" dirty="0" err="1" smtClean="0"/>
              <a:t>vasoconstriction</a:t>
            </a:r>
            <a:r>
              <a:rPr lang="nl-NL" dirty="0" smtClean="0"/>
              <a:t>, </a:t>
            </a:r>
            <a:r>
              <a:rPr lang="nl-NL" dirty="0" err="1" smtClean="0"/>
              <a:t>reduced</a:t>
            </a:r>
            <a:r>
              <a:rPr lang="nl-NL" dirty="0" smtClean="0"/>
              <a:t> </a:t>
            </a:r>
            <a:r>
              <a:rPr lang="nl-NL" dirty="0" err="1" smtClean="0"/>
              <a:t>cardiac</a:t>
            </a:r>
            <a:r>
              <a:rPr lang="nl-NL" dirty="0" smtClean="0"/>
              <a:t> output</a:t>
            </a:r>
          </a:p>
          <a:p>
            <a:pPr>
              <a:lnSpc>
                <a:spcPct val="70000"/>
              </a:lnSpc>
            </a:pPr>
            <a:r>
              <a:rPr lang="nl-NL" sz="2400" b="1" dirty="0" smtClean="0"/>
              <a:t>Post operative reduced reserve of bicarbonate</a:t>
            </a:r>
          </a:p>
          <a:p>
            <a:pPr lvl="1">
              <a:lnSpc>
                <a:spcPct val="70000"/>
              </a:lnSpc>
            </a:pPr>
            <a:r>
              <a:rPr lang="nl-NL" b="1" dirty="0" smtClean="0"/>
              <a:t>Even when et CO2 returned to normal</a:t>
            </a:r>
          </a:p>
          <a:p>
            <a:pPr lvl="1">
              <a:lnSpc>
                <a:spcPct val="70000"/>
              </a:lnSpc>
            </a:pPr>
            <a:r>
              <a:rPr lang="nl-NL" b="1" dirty="0" smtClean="0"/>
              <a:t>Reduction of bic is fast, build up takes hours till 24 H?</a:t>
            </a:r>
          </a:p>
          <a:p>
            <a:pPr lvl="1">
              <a:lnSpc>
                <a:spcPct val="70000"/>
              </a:lnSpc>
            </a:pPr>
            <a:endParaRPr lang="nl-NL" b="1" dirty="0" smtClean="0"/>
          </a:p>
          <a:p>
            <a:pPr lvl="1" algn="ctr">
              <a:lnSpc>
                <a:spcPct val="70000"/>
              </a:lnSpc>
              <a:buNone/>
            </a:pPr>
            <a:r>
              <a:rPr lang="nl-NL" sz="1800" b="1" dirty="0" err="1" smtClean="0"/>
              <a:t>Resp</a:t>
            </a:r>
            <a:r>
              <a:rPr lang="nl-NL" sz="1800" b="1" dirty="0" smtClean="0"/>
              <a:t> </a:t>
            </a:r>
            <a:r>
              <a:rPr lang="nl-NL" sz="1800" b="1" dirty="0" err="1" smtClean="0"/>
              <a:t>depression</a:t>
            </a:r>
            <a:r>
              <a:rPr lang="nl-NL" sz="1800" b="1" dirty="0" smtClean="0"/>
              <a:t>  =  sleep apnoe ? or = </a:t>
            </a:r>
            <a:r>
              <a:rPr lang="nl-NL" sz="1800" b="1" dirty="0" err="1" smtClean="0"/>
              <a:t>hyperventilation</a:t>
            </a:r>
            <a:r>
              <a:rPr lang="nl-NL" sz="1800" b="1" dirty="0" smtClean="0"/>
              <a:t>?</a:t>
            </a:r>
          </a:p>
          <a:p>
            <a:pPr>
              <a:lnSpc>
                <a:spcPct val="70000"/>
              </a:lnSpc>
            </a:pPr>
            <a:endParaRPr lang="nl-NL" sz="2400" dirty="0"/>
          </a:p>
          <a:p>
            <a:pPr>
              <a:lnSpc>
                <a:spcPct val="70000"/>
              </a:lnSpc>
            </a:pPr>
            <a:endParaRPr lang="fr-FR" sz="240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6-E478-4740-99D7-3D3EBBB27A6E}" type="slidenum">
              <a:rPr lang="en-GB" smtClean="0"/>
              <a:pPr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16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/>
            <a:r>
              <a:rPr lang="nl-NL" sz="4000" b="1" dirty="0" err="1" smtClean="0"/>
              <a:t>Hypoventilation and hypercarbia</a:t>
            </a:r>
            <a:endParaRPr lang="fr-FR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1500" y="1591734"/>
            <a:ext cx="8572500" cy="5096934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nl-NL" dirty="0" err="1" smtClean="0"/>
              <a:t>protection</a:t>
            </a:r>
            <a:r>
              <a:rPr lang="nl-NL" dirty="0" smtClean="0"/>
              <a:t> of the lungs</a:t>
            </a:r>
          </a:p>
          <a:p>
            <a:pPr>
              <a:lnSpc>
                <a:spcPct val="70000"/>
              </a:lnSpc>
            </a:pPr>
            <a:r>
              <a:rPr lang="nl-NL" dirty="0" err="1" smtClean="0"/>
              <a:t>Hypoxic</a:t>
            </a:r>
            <a:r>
              <a:rPr lang="nl-NL" dirty="0" smtClean="0"/>
              <a:t> </a:t>
            </a:r>
            <a:r>
              <a:rPr lang="nl-NL" dirty="0" err="1"/>
              <a:t>pulmonary</a:t>
            </a:r>
            <a:r>
              <a:rPr lang="nl-NL" dirty="0"/>
              <a:t> </a:t>
            </a:r>
            <a:r>
              <a:rPr lang="nl-NL" dirty="0" err="1" smtClean="0"/>
              <a:t>vasoconstriction</a:t>
            </a:r>
            <a:r>
              <a:rPr lang="nl-NL" dirty="0"/>
              <a:t> </a:t>
            </a:r>
            <a:r>
              <a:rPr lang="nl-NL" dirty="0" err="1" smtClean="0"/>
              <a:t>better </a:t>
            </a:r>
            <a:r>
              <a:rPr lang="nl-NL" dirty="0" smtClean="0"/>
              <a:t>VA</a:t>
            </a:r>
            <a:r>
              <a:rPr lang="nl-NL" dirty="0"/>
              <a:t>/Q matching </a:t>
            </a:r>
            <a:endParaRPr lang="nl-NL" dirty="0" smtClean="0"/>
          </a:p>
          <a:p>
            <a:pPr>
              <a:lnSpc>
                <a:spcPct val="70000"/>
              </a:lnSpc>
            </a:pPr>
            <a:r>
              <a:rPr lang="nl-NL" dirty="0" err="1"/>
              <a:t>R</a:t>
            </a:r>
            <a:r>
              <a:rPr lang="nl-NL" dirty="0" err="1" smtClean="0"/>
              <a:t>ightward</a:t>
            </a:r>
            <a:r>
              <a:rPr lang="nl-NL" dirty="0" smtClean="0"/>
              <a:t> </a:t>
            </a:r>
            <a:r>
              <a:rPr lang="nl-NL" dirty="0"/>
              <a:t>shift of the </a:t>
            </a:r>
            <a:r>
              <a:rPr lang="nl-NL" dirty="0" err="1"/>
              <a:t>oxyhemoglobin</a:t>
            </a:r>
            <a:r>
              <a:rPr lang="nl-NL" dirty="0"/>
              <a:t> </a:t>
            </a:r>
            <a:r>
              <a:rPr lang="nl-NL" dirty="0" err="1"/>
              <a:t>dissociation</a:t>
            </a:r>
            <a:r>
              <a:rPr lang="nl-NL" dirty="0"/>
              <a:t> </a:t>
            </a:r>
            <a:r>
              <a:rPr lang="nl-NL" dirty="0" smtClean="0"/>
              <a:t>curve </a:t>
            </a:r>
          </a:p>
          <a:p>
            <a:pPr>
              <a:lnSpc>
                <a:spcPct val="70000"/>
              </a:lnSpc>
            </a:pPr>
            <a:r>
              <a:rPr lang="nl-NL" dirty="0" err="1" smtClean="0"/>
              <a:t>Cardiac output rises</a:t>
            </a:r>
            <a:endParaRPr lang="nl-NL" dirty="0"/>
          </a:p>
          <a:p>
            <a:pPr lvl="1">
              <a:lnSpc>
                <a:spcPct val="70000"/>
              </a:lnSpc>
            </a:pPr>
            <a:r>
              <a:rPr lang="nl-NL" dirty="0" err="1" smtClean="0"/>
              <a:t>which</a:t>
            </a:r>
            <a:r>
              <a:rPr lang="nl-NL" dirty="0" smtClean="0"/>
              <a:t> </a:t>
            </a:r>
            <a:r>
              <a:rPr lang="nl-NL" dirty="0" err="1"/>
              <a:t>appears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directly</a:t>
            </a:r>
            <a:r>
              <a:rPr lang="nl-NL" dirty="0"/>
              <a:t> </a:t>
            </a:r>
            <a:r>
              <a:rPr lang="nl-NL" dirty="0" err="1"/>
              <a:t>related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both</a:t>
            </a:r>
            <a:r>
              <a:rPr lang="nl-NL" dirty="0"/>
              <a:t> </a:t>
            </a:r>
            <a:r>
              <a:rPr lang="nl-NL" dirty="0" err="1"/>
              <a:t>hypercapnic</a:t>
            </a:r>
            <a:r>
              <a:rPr lang="nl-NL" dirty="0"/>
              <a:t> acidosis per se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hypercapnia-</a:t>
            </a:r>
            <a:r>
              <a:rPr lang="nl-NL" dirty="0" err="1"/>
              <a:t>induced</a:t>
            </a:r>
            <a:r>
              <a:rPr lang="nl-NL" dirty="0"/>
              <a:t> </a:t>
            </a:r>
            <a:r>
              <a:rPr lang="nl-NL" dirty="0" err="1"/>
              <a:t>sympathetic</a:t>
            </a:r>
            <a:r>
              <a:rPr lang="nl-NL" dirty="0"/>
              <a:t> </a:t>
            </a:r>
            <a:r>
              <a:rPr lang="nl-NL" dirty="0" err="1"/>
              <a:t>activation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release of </a:t>
            </a:r>
            <a:r>
              <a:rPr lang="nl-NL" dirty="0" err="1"/>
              <a:t>catecholamines</a:t>
            </a:r>
            <a:r>
              <a:rPr lang="nl-NL" dirty="0"/>
              <a:t> </a:t>
            </a:r>
            <a:endParaRPr lang="nl-NL" dirty="0" smtClean="0"/>
          </a:p>
          <a:p>
            <a:pPr>
              <a:lnSpc>
                <a:spcPct val="70000"/>
              </a:lnSpc>
            </a:pPr>
            <a:r>
              <a:rPr lang="nl-NL" dirty="0" err="1" smtClean="0"/>
              <a:t>Systemic</a:t>
            </a:r>
            <a:r>
              <a:rPr lang="nl-NL" dirty="0" smtClean="0"/>
              <a:t> </a:t>
            </a:r>
            <a:r>
              <a:rPr lang="nl-NL" dirty="0" err="1"/>
              <a:t>arterial</a:t>
            </a:r>
            <a:r>
              <a:rPr lang="nl-NL" dirty="0"/>
              <a:t> </a:t>
            </a:r>
            <a:r>
              <a:rPr lang="nl-NL" dirty="0" err="1" smtClean="0"/>
              <a:t>vasodilation</a:t>
            </a:r>
            <a:endParaRPr lang="nl-NL" dirty="0" smtClean="0"/>
          </a:p>
          <a:p>
            <a:pPr lvl="1">
              <a:lnSpc>
                <a:spcPct val="70000"/>
              </a:lnSpc>
            </a:pPr>
            <a:r>
              <a:rPr lang="nl-NL" dirty="0" smtClean="0"/>
              <a:t>10 </a:t>
            </a:r>
            <a:r>
              <a:rPr lang="nl-NL" dirty="0" err="1"/>
              <a:t>mmHg</a:t>
            </a:r>
            <a:r>
              <a:rPr lang="nl-NL" dirty="0"/>
              <a:t> </a:t>
            </a:r>
            <a:r>
              <a:rPr lang="nl-NL" dirty="0" err="1"/>
              <a:t>increases</a:t>
            </a:r>
            <a:r>
              <a:rPr lang="nl-NL" dirty="0"/>
              <a:t> the </a:t>
            </a:r>
            <a:r>
              <a:rPr lang="nl-NL" dirty="0" err="1"/>
              <a:t>cardiac</a:t>
            </a:r>
            <a:r>
              <a:rPr lang="nl-NL" dirty="0"/>
              <a:t> index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10–15% </a:t>
            </a:r>
          </a:p>
          <a:p>
            <a:pPr>
              <a:lnSpc>
                <a:spcPct val="70000"/>
              </a:lnSpc>
            </a:pPr>
            <a:r>
              <a:rPr lang="nl-NL" dirty="0" err="1"/>
              <a:t>S</a:t>
            </a:r>
            <a:r>
              <a:rPr lang="nl-NL" dirty="0" err="1" smtClean="0"/>
              <a:t>uppresses</a:t>
            </a:r>
            <a:r>
              <a:rPr lang="nl-NL" dirty="0" smtClean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cellular</a:t>
            </a:r>
            <a:r>
              <a:rPr lang="nl-NL" dirty="0"/>
              <a:t> </a:t>
            </a:r>
            <a:r>
              <a:rPr lang="nl-NL" dirty="0" err="1"/>
              <a:t>functions</a:t>
            </a:r>
            <a:r>
              <a:rPr lang="nl-NL" dirty="0"/>
              <a:t>, the overall </a:t>
            </a:r>
            <a:r>
              <a:rPr lang="nl-NL" dirty="0" err="1"/>
              <a:t>local</a:t>
            </a:r>
            <a:r>
              <a:rPr lang="nl-NL" dirty="0"/>
              <a:t> effect is </a:t>
            </a:r>
            <a:r>
              <a:rPr lang="nl-NL" dirty="0" err="1"/>
              <a:t>reduced</a:t>
            </a:r>
            <a:r>
              <a:rPr lang="nl-NL" dirty="0"/>
              <a:t> </a:t>
            </a:r>
            <a:r>
              <a:rPr lang="nl-NL" dirty="0" err="1"/>
              <a:t>local</a:t>
            </a:r>
            <a:r>
              <a:rPr lang="nl-NL" dirty="0"/>
              <a:t> O2 </a:t>
            </a:r>
            <a:r>
              <a:rPr lang="nl-NL" dirty="0" err="1"/>
              <a:t>consumption</a:t>
            </a:r>
            <a:r>
              <a:rPr lang="nl-NL" dirty="0"/>
              <a:t> </a:t>
            </a:r>
            <a:endParaRPr lang="nl-NL" dirty="0" smtClean="0"/>
          </a:p>
          <a:p>
            <a:pPr marL="0" indent="0" algn="ctr">
              <a:lnSpc>
                <a:spcPct val="70000"/>
              </a:lnSpc>
              <a:buNone/>
            </a:pPr>
            <a:r>
              <a:rPr lang="nl-NL" dirty="0" err="1" smtClean="0"/>
              <a:t>Increases</a:t>
            </a:r>
            <a:r>
              <a:rPr lang="nl-NL" dirty="0" smtClean="0"/>
              <a:t> </a:t>
            </a:r>
            <a:r>
              <a:rPr lang="nl-NL" dirty="0" err="1"/>
              <a:t>oxygen</a:t>
            </a:r>
            <a:r>
              <a:rPr lang="nl-NL" dirty="0"/>
              <a:t> availability </a:t>
            </a:r>
            <a:r>
              <a:rPr lang="nl-NL" dirty="0" err="1"/>
              <a:t>to</a:t>
            </a:r>
            <a:r>
              <a:rPr lang="nl-NL" dirty="0"/>
              <a:t> tissue effects ? On infection, healing, oedema,…</a:t>
            </a:r>
          </a:p>
          <a:p>
            <a:pPr lvl="2">
              <a:lnSpc>
                <a:spcPct val="70000"/>
              </a:lnSpc>
            </a:pPr>
            <a:endParaRPr lang="nl-NL" dirty="0" smtClean="0"/>
          </a:p>
          <a:p>
            <a:pPr lvl="1">
              <a:lnSpc>
                <a:spcPct val="70000"/>
              </a:lnSpc>
            </a:pPr>
            <a:endParaRPr lang="nl-NL" dirty="0"/>
          </a:p>
          <a:p>
            <a:pPr lvl="1">
              <a:lnSpc>
                <a:spcPct val="70000"/>
              </a:lnSpc>
            </a:pPr>
            <a:endParaRPr lang="nl-NL" dirty="0" smtClean="0"/>
          </a:p>
          <a:p>
            <a:pPr>
              <a:lnSpc>
                <a:spcPct val="70000"/>
              </a:lnSpc>
            </a:pPr>
            <a:endParaRPr lang="nl-NL" dirty="0"/>
          </a:p>
          <a:p>
            <a:pPr>
              <a:lnSpc>
                <a:spcPct val="70000"/>
              </a:lnSpc>
            </a:pPr>
            <a:endParaRPr lang="fr-FR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-2933700" y="7305675"/>
            <a:ext cx="32004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6-E478-4740-99D7-3D3EBBB27A6E}" type="slidenum">
              <a:rPr lang="en-GB" smtClean="0"/>
              <a:pPr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274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1" y="381000"/>
            <a:ext cx="8706970" cy="635000"/>
          </a:xfrm>
        </p:spPr>
        <p:txBody>
          <a:bodyPr/>
          <a:lstStyle/>
          <a:p>
            <a:pPr algn="ctr"/>
            <a:r>
              <a:rPr lang="en-GB" sz="2800"/>
              <a:t>Hemodynamic effects of Hypercapnia (vs hypoxia)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63" y="1016001"/>
            <a:ext cx="8118007" cy="68579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b="1" smtClean="0"/>
              <a:t>Peripheral chemoreceptor contributions to sympathetic and cardiovascular responses during hypercapnia. </a:t>
            </a:r>
          </a:p>
          <a:p>
            <a:pPr>
              <a:buNone/>
            </a:pPr>
            <a:r>
              <a:rPr lang="en-US" b="1" smtClean="0"/>
              <a:t>Shoemaker JK  </a:t>
            </a:r>
            <a:r>
              <a:rPr lang="en-US" smtClean="0"/>
              <a:t>Can J Physiol Pharmacol. 2002; 80: 1136. </a:t>
            </a:r>
            <a:endParaRPr lang="en-US" b="1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76</a:t>
            </a:fld>
            <a:endParaRPr lang="en-GB"/>
          </a:p>
        </p:txBody>
      </p:sp>
      <p:pic>
        <p:nvPicPr>
          <p:cNvPr id="6" name="Picture 5" descr="fig4 shoemaker 20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63" y="1930400"/>
            <a:ext cx="2954337" cy="4642529"/>
          </a:xfrm>
          <a:prstGeom prst="rect">
            <a:avLst/>
          </a:prstGeom>
        </p:spPr>
      </p:pic>
      <p:pic>
        <p:nvPicPr>
          <p:cNvPr id="7" name="Picture 6" descr="fig5 shoemaker 20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415" y="1435100"/>
            <a:ext cx="3117535" cy="2758141"/>
          </a:xfrm>
          <a:prstGeom prst="rect">
            <a:avLst/>
          </a:prstGeom>
        </p:spPr>
      </p:pic>
      <p:pic>
        <p:nvPicPr>
          <p:cNvPr id="8" name="Picture 7" descr="fig3 shoemaker 20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415" y="4181768"/>
            <a:ext cx="3117535" cy="2373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8565" y="219635"/>
            <a:ext cx="7924800" cy="1609165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FFFF"/>
                </a:solidFill>
              </a:rPr>
              <a:t>Permissive Hypercapnia vs Normocapnia under general anesthesia</a:t>
            </a:r>
            <a:r>
              <a:rPr lang="en-US" sz="2800" dirty="0">
                <a:solidFill>
                  <a:srgbClr val="FFFFFF"/>
                </a:solidFill>
              </a:rPr>
              <a:t> in obese patients  </a:t>
            </a:r>
          </a:p>
        </p:txBody>
      </p:sp>
      <p:sp>
        <p:nvSpPr>
          <p:cNvPr id="6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7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5B90B-8F25-6A49-95A6-B5C7C0EA5502}" type="slidenum">
              <a:rPr lang="nl-NL"/>
              <a:pPr/>
              <a:t>77</a:t>
            </a:fld>
            <a:endParaRPr lang="nl-NL"/>
          </a:p>
        </p:txBody>
      </p:sp>
      <p:sp>
        <p:nvSpPr>
          <p:cNvPr id="9" name="Rectangle 8"/>
          <p:cNvSpPr/>
          <p:nvPr/>
        </p:nvSpPr>
        <p:spPr>
          <a:xfrm>
            <a:off x="480145" y="3048000"/>
            <a:ext cx="2345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000000"/>
                </a:solidFill>
                <a:latin typeface="Arial" charset="0"/>
              </a:rPr>
              <a:t>. </a:t>
            </a:r>
            <a:endParaRPr lang="en-US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345125" y="2479477"/>
          <a:ext cx="399343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714692" y="1996301"/>
            <a:ext cx="43899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GB" sz="1200">
                <a:solidFill>
                  <a:srgbClr val="FFFFFF"/>
                </a:solidFill>
                <a:latin typeface="Arial" charset="0"/>
              </a:rPr>
              <a:t>Mulier  JP  </a:t>
            </a:r>
            <a:r>
              <a:rPr lang="en-US" sz="1200">
                <a:solidFill>
                  <a:srgbClr val="FFFFFF"/>
                </a:solidFill>
                <a:latin typeface="Arial" charset="0"/>
              </a:rPr>
              <a:t>Anesthesiology ESA 2008 A174</a:t>
            </a:r>
          </a:p>
        </p:txBody>
      </p:sp>
      <p:graphicFrame>
        <p:nvGraphicFramePr>
          <p:cNvPr id="14" name="Chart 13"/>
          <p:cNvGraphicFramePr/>
          <p:nvPr/>
        </p:nvGraphicFramePr>
        <p:xfrm>
          <a:off x="4078925" y="247947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82741" y="5422900"/>
            <a:ext cx="6383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Less ephedrine is needed to elevate SAP due to CO increase</a:t>
            </a:r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165100"/>
            <a:ext cx="8732370" cy="825500"/>
          </a:xfrm>
        </p:spPr>
        <p:txBody>
          <a:bodyPr anchor="ctr"/>
          <a:lstStyle/>
          <a:p>
            <a:pPr algn="ctr"/>
            <a:r>
              <a:rPr lang="en-GB"/>
              <a:t>Effect of et CO2 on blood pressure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78</a:t>
            </a:fld>
            <a:endParaRPr lang="en-GB"/>
          </a:p>
        </p:txBody>
      </p:sp>
      <p:pic>
        <p:nvPicPr>
          <p:cNvPr id="8" name="Content Placeholder 7" descr="DSC0129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"/>
          <a:stretch>
            <a:fillRect/>
          </a:stretch>
        </p:blipFill>
        <p:spPr>
          <a:xfrm>
            <a:off x="165101" y="2859741"/>
            <a:ext cx="4418017" cy="3429000"/>
          </a:xfrm>
        </p:spPr>
      </p:pic>
      <p:pic>
        <p:nvPicPr>
          <p:cNvPr id="9" name="Picture 8" descr="DSC0129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718" y="2818279"/>
            <a:ext cx="4627283" cy="3470462"/>
          </a:xfrm>
          <a:prstGeom prst="rect">
            <a:avLst/>
          </a:prstGeom>
        </p:spPr>
      </p:pic>
      <p:pic>
        <p:nvPicPr>
          <p:cNvPr id="10" name="Picture 9" descr="DSC0117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8742" y="990600"/>
            <a:ext cx="3806868" cy="2274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9463" y="1600200"/>
            <a:ext cx="7031037" cy="36620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GB" sz="3200"/>
              <a:t>To what depth of NMB is PSV possible? </a:t>
            </a:r>
            <a:endParaRPr lang="en-GB" sz="3200" i="1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79</a:t>
            </a:fld>
            <a:endParaRPr lang="en-GB"/>
          </a:p>
        </p:txBody>
      </p:sp>
      <p:graphicFrame>
        <p:nvGraphicFramePr>
          <p:cNvPr id="4" name="Chart 3"/>
          <p:cNvGraphicFramePr/>
          <p:nvPr/>
        </p:nvGraphicFramePr>
        <p:xfrm>
          <a:off x="1223024" y="1849969"/>
          <a:ext cx="6396975" cy="3412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643221" y="5231488"/>
            <a:ext cx="7900144" cy="12003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kumimoji="1" 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Profound muscle relaxation does never disturb pressure support ventilation.  </a:t>
            </a:r>
          </a:p>
          <a:p>
            <a:pPr algn="ctr"/>
            <a:endParaRPr kumimoji="1" lang="en-US" sz="1600" i="1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kumimoji="1" lang="en-US" sz="14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Mulier JP  2009  PGA</a:t>
            </a:r>
          </a:p>
        </p:txBody>
      </p:sp>
      <p:graphicFrame>
        <p:nvGraphicFramePr>
          <p:cNvPr id="249858" name="Object 2"/>
          <p:cNvGraphicFramePr>
            <a:graphicFrameLocks noChangeAspect="1"/>
          </p:cNvGraphicFramePr>
          <p:nvPr/>
        </p:nvGraphicFramePr>
        <p:xfrm>
          <a:off x="6485965" y="1371600"/>
          <a:ext cx="2649070" cy="1672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91" name="Worksheet" r:id="rId5" imgW="5435600" imgH="3429000" progId="Excel.Sheet.8">
                  <p:embed/>
                </p:oleObj>
              </mc:Choice>
              <mc:Fallback>
                <p:oleObj name="Worksheet" r:id="rId5" imgW="5435600" imgH="3429000" progId="Excel.Sheet.8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5965" y="1371600"/>
                        <a:ext cx="2649070" cy="1672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20304" y="584760"/>
            <a:ext cx="7423696" cy="1143000"/>
          </a:xfrm>
        </p:spPr>
        <p:txBody>
          <a:bodyPr/>
          <a:lstStyle/>
          <a:p>
            <a:r>
              <a:rPr lang="nl-NL" sz="4400" dirty="0" err="1" smtClean="0"/>
              <a:t>Example</a:t>
            </a:r>
            <a:r>
              <a:rPr lang="nl-NL" sz="4400" dirty="0"/>
              <a:t>:</a:t>
            </a:r>
            <a:r>
              <a:rPr lang="nl-NL" sz="4400" dirty="0" smtClean="0"/>
              <a:t> 1,2 L versus 7,2 L</a:t>
            </a:r>
            <a:endParaRPr lang="nl-NL" sz="4400" dirty="0"/>
          </a:p>
        </p:txBody>
      </p:sp>
      <p:pic>
        <p:nvPicPr>
          <p:cNvPr id="7" name="Tijdelijke aanduiding voor inhoud 6" descr="DSC02173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32247"/>
            <a:ext cx="5074847" cy="2566754"/>
          </a:xfr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CAPE JPMulier 6 7 march 2012</a:t>
            </a:r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6-E478-4740-99D7-3D3EBBB27A6E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6" name="Picture 6" descr="IMG_018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94200"/>
            <a:ext cx="5074847" cy="2654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19700" y="2495540"/>
            <a:ext cx="37109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Maximal NMB helps but is not sufficient alone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NMB needed?  Depends on the IAP used?</a:t>
            </a:r>
            <a:endParaRPr lang="en-GB" dirty="0"/>
          </a:p>
        </p:txBody>
      </p:sp>
      <p:pic>
        <p:nvPicPr>
          <p:cNvPr id="9" name="Picture 3" descr="Botero clin invest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20304" cy="21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1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111003" y="1452698"/>
            <a:ext cx="5133447" cy="317412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GB" sz="2400"/>
              <a:t>High dose Morphine blocks respiratory center making PSV impossible.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80</a:t>
            </a:fld>
            <a:endParaRPr lang="en-GB"/>
          </a:p>
        </p:txBody>
      </p:sp>
      <p:grpSp>
        <p:nvGrpSpPr>
          <p:cNvPr id="3" name="Group 19"/>
          <p:cNvGrpSpPr/>
          <p:nvPr/>
        </p:nvGrpSpPr>
        <p:grpSpPr>
          <a:xfrm>
            <a:off x="2245253" y="1603604"/>
            <a:ext cx="4892147" cy="2872316"/>
            <a:chOff x="0" y="5164668"/>
            <a:chExt cx="3445933" cy="2021416"/>
          </a:xfrm>
        </p:grpSpPr>
        <p:graphicFrame>
          <p:nvGraphicFramePr>
            <p:cNvPr id="21" name="Chart 20"/>
            <p:cNvGraphicFramePr/>
            <p:nvPr/>
          </p:nvGraphicFramePr>
          <p:xfrm>
            <a:off x="338667" y="5164668"/>
            <a:ext cx="3107266" cy="20214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6" name="Group 21"/>
            <p:cNvGrpSpPr/>
            <p:nvPr/>
          </p:nvGrpSpPr>
          <p:grpSpPr>
            <a:xfrm>
              <a:off x="0" y="5276851"/>
              <a:ext cx="3065463" cy="1457566"/>
              <a:chOff x="0" y="5276851"/>
              <a:chExt cx="3065463" cy="1457566"/>
            </a:xfrm>
          </p:grpSpPr>
          <p:sp>
            <p:nvSpPr>
              <p:cNvPr id="23" name="TextBox 10"/>
              <p:cNvSpPr txBox="1">
                <a:spLocks noChangeArrowheads="1"/>
              </p:cNvSpPr>
              <p:nvPr/>
            </p:nvSpPr>
            <p:spPr bwMode="auto">
              <a:xfrm>
                <a:off x="0" y="6096000"/>
                <a:ext cx="415925" cy="194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solidFill>
                      <a:srgbClr val="000000"/>
                    </a:solidFill>
                  </a:rPr>
                  <a:t>RR</a:t>
                </a:r>
              </a:p>
            </p:txBody>
          </p:sp>
          <p:sp>
            <p:nvSpPr>
              <p:cNvPr id="24" name="TextBox 11"/>
              <p:cNvSpPr txBox="1">
                <a:spLocks noChangeArrowheads="1"/>
              </p:cNvSpPr>
              <p:nvPr/>
            </p:nvSpPr>
            <p:spPr bwMode="auto">
              <a:xfrm rot="16200000">
                <a:off x="608806" y="5527205"/>
                <a:ext cx="601663" cy="1517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TOF 4/4</a:t>
                </a:r>
              </a:p>
            </p:txBody>
          </p:sp>
          <p:cxnSp>
            <p:nvCxnSpPr>
              <p:cNvPr id="25" name="Straight Arrow Connector 13"/>
              <p:cNvCxnSpPr>
                <a:cxnSpLocks noChangeShapeType="1"/>
              </p:cNvCxnSpPr>
              <p:nvPr/>
            </p:nvCxnSpPr>
            <p:spPr bwMode="auto">
              <a:xfrm rot="5400000">
                <a:off x="1989138" y="6027738"/>
                <a:ext cx="263525" cy="952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6" name="Straight Arrow Connector 15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028700" y="6235701"/>
                <a:ext cx="295275" cy="0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7" name="Straight Arrow Connector 1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667670" y="6349206"/>
                <a:ext cx="373062" cy="3175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8" name="TextBox 24"/>
              <p:cNvSpPr txBox="1">
                <a:spLocks noChangeArrowheads="1"/>
              </p:cNvSpPr>
              <p:nvPr/>
            </p:nvSpPr>
            <p:spPr bwMode="auto">
              <a:xfrm rot="16200000">
                <a:off x="1032668" y="5527205"/>
                <a:ext cx="601663" cy="1517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TOF 1/4</a:t>
                </a:r>
              </a:p>
            </p:txBody>
          </p:sp>
          <p:sp>
            <p:nvSpPr>
              <p:cNvPr id="29" name="TextBox 25"/>
              <p:cNvSpPr txBox="1">
                <a:spLocks noChangeArrowheads="1"/>
              </p:cNvSpPr>
              <p:nvPr/>
            </p:nvSpPr>
            <p:spPr bwMode="auto">
              <a:xfrm rot="16200000">
                <a:off x="1464468" y="5501805"/>
                <a:ext cx="601663" cy="1517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PTC 1</a:t>
                </a:r>
              </a:p>
            </p:txBody>
          </p:sp>
          <p:sp>
            <p:nvSpPr>
              <p:cNvPr id="30" name="TextBox 26"/>
              <p:cNvSpPr txBox="1">
                <a:spLocks noChangeArrowheads="1"/>
              </p:cNvSpPr>
              <p:nvPr/>
            </p:nvSpPr>
            <p:spPr bwMode="auto">
              <a:xfrm rot="16200000">
                <a:off x="1261268" y="5527204"/>
                <a:ext cx="601663" cy="1517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TOF 0/4</a:t>
                </a:r>
              </a:p>
            </p:txBody>
          </p:sp>
          <p:sp>
            <p:nvSpPr>
              <p:cNvPr id="31" name="TextBox 27"/>
              <p:cNvSpPr txBox="1">
                <a:spLocks noChangeArrowheads="1"/>
              </p:cNvSpPr>
              <p:nvPr/>
            </p:nvSpPr>
            <p:spPr bwMode="auto">
              <a:xfrm rot="16200000">
                <a:off x="2082006" y="5527204"/>
                <a:ext cx="601663" cy="1517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800">
                    <a:solidFill>
                      <a:srgbClr val="000000"/>
                    </a:solidFill>
                  </a:rPr>
                  <a:t>PTC 1</a:t>
                </a:r>
              </a:p>
            </p:txBody>
          </p:sp>
          <p:sp>
            <p:nvSpPr>
              <p:cNvPr id="32" name="TextBox 29"/>
              <p:cNvSpPr txBox="1">
                <a:spLocks noChangeArrowheads="1"/>
              </p:cNvSpPr>
              <p:nvPr/>
            </p:nvSpPr>
            <p:spPr bwMode="auto">
              <a:xfrm>
                <a:off x="939800" y="6426199"/>
                <a:ext cx="415925" cy="173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Roc</a:t>
                </a:r>
              </a:p>
            </p:txBody>
          </p:sp>
          <p:sp>
            <p:nvSpPr>
              <p:cNvPr id="33" name="TextBox 30"/>
              <p:cNvSpPr txBox="1">
                <a:spLocks noChangeArrowheads="1"/>
              </p:cNvSpPr>
              <p:nvPr/>
            </p:nvSpPr>
            <p:spPr bwMode="auto">
              <a:xfrm>
                <a:off x="1566863" y="6561137"/>
                <a:ext cx="388937" cy="173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Suf</a:t>
                </a:r>
              </a:p>
            </p:txBody>
          </p:sp>
          <p:sp>
            <p:nvSpPr>
              <p:cNvPr id="34" name="TextBox 31"/>
              <p:cNvSpPr txBox="1">
                <a:spLocks noChangeArrowheads="1"/>
              </p:cNvSpPr>
              <p:nvPr/>
            </p:nvSpPr>
            <p:spPr bwMode="auto">
              <a:xfrm>
                <a:off x="2151063" y="5900737"/>
                <a:ext cx="914400" cy="173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000000"/>
                    </a:solidFill>
                  </a:rPr>
                  <a:t>Escape PCV</a:t>
                </a:r>
              </a:p>
            </p:txBody>
          </p:sp>
        </p:grpSp>
      </p:grpSp>
      <p:sp>
        <p:nvSpPr>
          <p:cNvPr id="35" name="Content Placeholder 34"/>
          <p:cNvSpPr>
            <a:spLocks noGrp="1"/>
          </p:cNvSpPr>
          <p:nvPr>
            <p:ph idx="1"/>
          </p:nvPr>
        </p:nvSpPr>
        <p:spPr>
          <a:xfrm>
            <a:off x="779463" y="4787900"/>
            <a:ext cx="8118007" cy="1661915"/>
          </a:xfrm>
        </p:spPr>
        <p:txBody>
          <a:bodyPr anchor="ctr">
            <a:noAutofit/>
          </a:bodyPr>
          <a:lstStyle/>
          <a:p>
            <a:pPr marL="457200" indent="-457200">
              <a:buNone/>
            </a:pPr>
            <a:r>
              <a:rPr lang="en-GB" sz="1600"/>
              <a:t>Casier I, Mulier JP ESA 2010</a:t>
            </a:r>
          </a:p>
          <a:p>
            <a:pPr algn="just">
              <a:lnSpc>
                <a:spcPct val="80000"/>
              </a:lnSpc>
              <a:buClr>
                <a:schemeClr val="bg2"/>
              </a:buClr>
              <a:buFont typeface="Wingdings" charset="2"/>
              <a:buChar char="Ø"/>
            </a:pPr>
            <a:r>
              <a:rPr lang="en-US" sz="1600">
                <a:latin typeface="Times New Roman" charset="0"/>
              </a:rPr>
              <a:t>Aestiva S/5 with a trigger sensitivity of less than 0.6 L/min. Backup ventilation mode was set to start after 30 second of no ventilation. </a:t>
            </a:r>
          </a:p>
          <a:p>
            <a:pPr algn="just">
              <a:lnSpc>
                <a:spcPct val="80000"/>
              </a:lnSpc>
              <a:buClr>
                <a:schemeClr val="bg2"/>
              </a:buClr>
              <a:buFont typeface="Wingdings" charset="2"/>
              <a:buChar char="Ø"/>
            </a:pPr>
            <a:r>
              <a:rPr lang="en-US" sz="1600">
                <a:latin typeface="Times New Roman" charset="0"/>
              </a:rPr>
              <a:t>Rocuronium infusion was given at 500mg/h till TOF and PTC were 0. </a:t>
            </a:r>
          </a:p>
          <a:p>
            <a:pPr algn="just">
              <a:lnSpc>
                <a:spcPct val="80000"/>
              </a:lnSpc>
              <a:buClr>
                <a:schemeClr val="bg2"/>
              </a:buClr>
              <a:buFont typeface="Wingdings" charset="2"/>
              <a:buChar char="Ø"/>
            </a:pPr>
            <a:r>
              <a:rPr lang="en-US" sz="1600">
                <a:latin typeface="Times New Roman" charset="0"/>
              </a:rPr>
              <a:t>Then Rocuronium infusion was stopped en Sufentanil 25µg was given.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81</a:t>
            </a:fld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843779"/>
            <a:ext cx="7970370" cy="3485118"/>
          </a:xfrm>
        </p:spPr>
        <p:txBody>
          <a:bodyPr>
            <a:normAutofit/>
          </a:bodyPr>
          <a:lstStyle/>
          <a:p>
            <a:pPr marL="342900" indent="-342900" algn="ctr"/>
            <a:r>
              <a:rPr lang="en-GB" sz="3294" dirty="0"/>
              <a:t>Opioid free </a:t>
            </a:r>
            <a:r>
              <a:rPr lang="en-GB" sz="3294" dirty="0" err="1"/>
              <a:t>anesthesia (OFA)</a:t>
            </a:r>
            <a:r>
              <a:rPr lang="en-GB" sz="3294" dirty="0"/>
              <a:t> improves the comfort and reduces the post operative </a:t>
            </a:r>
            <a:r>
              <a:rPr lang="en-GB" sz="3294" dirty="0" smtClean="0"/>
              <a:t>pain</a:t>
            </a:r>
          </a:p>
        </p:txBody>
      </p:sp>
      <p:pic>
        <p:nvPicPr>
          <p:cNvPr id="14" name="Picture 5" descr="D:\Documents and Settings\dm6320\Mes documents\scientifmarc\geneve cancer\Afghanistan-Pavot-1-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150" y="2627097"/>
            <a:ext cx="3014133" cy="201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Rechte verbindingslijn 14"/>
          <p:cNvCxnSpPr/>
          <p:nvPr/>
        </p:nvCxnSpPr>
        <p:spPr>
          <a:xfrm>
            <a:off x="3359150" y="2627097"/>
            <a:ext cx="3014133" cy="2010203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H="1">
            <a:off x="3359151" y="2627097"/>
            <a:ext cx="3014132" cy="2010203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BE" sz="3200" b="1" i="1" dirty="0">
                <a:latin typeface="Arial Unicode MS" charset="0"/>
              </a:rPr>
              <a:t>Chronic Postoperative persistent Pain</a:t>
            </a:r>
            <a:r>
              <a:rPr lang="fr-BE" sz="3200" b="1" i="1" dirty="0">
                <a:latin typeface="Times New Roman" charset="0"/>
              </a:rPr>
              <a:t>…</a:t>
            </a:r>
            <a:r>
              <a:rPr lang="fr-BE" sz="3200" b="1" i="1" dirty="0">
                <a:latin typeface="Arial Unicode MS" charset="0"/>
              </a:rPr>
              <a:t>.</a:t>
            </a:r>
            <a:r>
              <a:rPr lang="fr-BE" sz="3200" dirty="0">
                <a:latin typeface="Times New Roman" charset="0"/>
              </a:rPr>
              <a:t> </a:t>
            </a:r>
            <a:br>
              <a:rPr lang="fr-BE" sz="3200" dirty="0">
                <a:latin typeface="Times New Roman" charset="0"/>
              </a:rPr>
            </a:br>
            <a:endParaRPr lang="fr-FR" sz="3200" b="1" dirty="0">
              <a:latin typeface="Arial" charset="0"/>
              <a:cs typeface="Arial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779463" y="1320800"/>
            <a:ext cx="7583487" cy="2768600"/>
          </a:xfrm>
        </p:spPr>
        <p:txBody>
          <a:bodyPr/>
          <a:lstStyle/>
          <a:p>
            <a:endParaRPr lang="fr-BE" dirty="0">
              <a:latin typeface="Times New Roman" charset="0"/>
            </a:endParaRPr>
          </a:p>
          <a:p>
            <a:pPr algn="ctr">
              <a:buFontTx/>
              <a:buNone/>
            </a:pPr>
            <a:r>
              <a:rPr lang="fr-BE" sz="4000" b="1" u="sng" dirty="0" smtClean="0">
                <a:latin typeface="Arial" charset="0"/>
              </a:rPr>
              <a:t>11.5 </a:t>
            </a:r>
            <a:r>
              <a:rPr lang="fr-BE" sz="4000" b="1" u="sng" dirty="0">
                <a:latin typeface="Arial" charset="0"/>
              </a:rPr>
              <a:t>to 47 % </a:t>
            </a:r>
          </a:p>
          <a:p>
            <a:pPr algn="ctr">
              <a:buFontTx/>
              <a:buNone/>
            </a:pPr>
            <a:r>
              <a:rPr lang="fr-BE" sz="2400" i="1" dirty="0">
                <a:latin typeface="Arial" charset="0"/>
              </a:rPr>
              <a:t>of the patients undergoing surgery !!</a:t>
            </a:r>
          </a:p>
          <a:p>
            <a:pPr algn="ctr" eaLnBrk="1" hangingPunct="1">
              <a:buFontTx/>
              <a:buNone/>
            </a:pPr>
            <a:r>
              <a:rPr lang="fr-BE" sz="2400" i="1" dirty="0">
                <a:latin typeface="Arial" charset="0"/>
              </a:rPr>
              <a:t>Perkins &amp; Kehlet, Anesthesiology 2000</a:t>
            </a:r>
          </a:p>
          <a:p>
            <a:endParaRPr lang="fr-FR" dirty="0">
              <a:latin typeface="Times New Roman" charset="0"/>
            </a:endParaRP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4615" y="3989568"/>
            <a:ext cx="2755900" cy="265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82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79463" y="254000"/>
            <a:ext cx="7583487" cy="1100667"/>
          </a:xfrm>
        </p:spPr>
        <p:txBody>
          <a:bodyPr/>
          <a:lstStyle/>
          <a:p>
            <a:r>
              <a:rPr lang="fr-BE" sz="3600" b="1" dirty="0" smtClean="0">
                <a:latin typeface="Arial" charset="0"/>
                <a:cs typeface="Arial" charset="0"/>
              </a:rPr>
              <a:t/>
            </a:r>
            <a:br>
              <a:rPr lang="fr-BE" sz="3600" b="1" dirty="0" smtClean="0">
                <a:latin typeface="Arial" charset="0"/>
                <a:cs typeface="Arial" charset="0"/>
              </a:rPr>
            </a:br>
            <a:r>
              <a:rPr lang="fr-BE" sz="2800" b="1" i="1" dirty="0" smtClean="0">
                <a:latin typeface="Arial" charset="0"/>
                <a:cs typeface="Arial" charset="0"/>
              </a:rPr>
              <a:t>Hyperalgesia to opioids…</a:t>
            </a:r>
            <a:r>
              <a:rPr lang="fr-BE" sz="2800" b="1" i="1" dirty="0">
                <a:latin typeface="Arial" charset="0"/>
                <a:cs typeface="Arial" charset="0"/>
              </a:rPr>
              <a:t>.</a:t>
            </a:r>
            <a:br>
              <a:rPr lang="fr-BE" sz="2800" b="1" i="1" dirty="0">
                <a:latin typeface="Arial" charset="0"/>
                <a:cs typeface="Arial" charset="0"/>
              </a:rPr>
            </a:br>
            <a:endParaRPr lang="fr-FR" sz="2800" b="1" i="1" dirty="0">
              <a:latin typeface="Arial" charset="0"/>
              <a:cs typeface="Arial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275138" y="1354667"/>
            <a:ext cx="4699529" cy="4683063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fr-FR" sz="1600" b="1" dirty="0" err="1">
                <a:solidFill>
                  <a:schemeClr val="tx1"/>
                </a:solidFill>
                <a:latin typeface="Arial" charset="0"/>
              </a:rPr>
              <a:t>Intraoperative</a:t>
            </a:r>
            <a:r>
              <a:rPr lang="fr-FR" sz="16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fr-FR" sz="1600" b="1" dirty="0" err="1">
                <a:solidFill>
                  <a:schemeClr val="tx1"/>
                </a:solidFill>
                <a:latin typeface="Arial" charset="0"/>
              </a:rPr>
              <a:t>Remifentanil</a:t>
            </a:r>
            <a:r>
              <a:rPr lang="fr-FR" sz="16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fr-FR" sz="1600" b="1" dirty="0" err="1">
                <a:solidFill>
                  <a:schemeClr val="tx1"/>
                </a:solidFill>
                <a:latin typeface="Arial" charset="0"/>
              </a:rPr>
              <a:t>Increases</a:t>
            </a:r>
            <a:r>
              <a:rPr lang="fr-FR" sz="16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fr-FR" sz="1600" b="1" dirty="0" err="1">
                <a:solidFill>
                  <a:schemeClr val="tx1"/>
                </a:solidFill>
                <a:latin typeface="Arial" charset="0"/>
              </a:rPr>
              <a:t>Postoperative</a:t>
            </a:r>
            <a:r>
              <a:rPr lang="fr-FR" sz="1600" b="1" dirty="0">
                <a:solidFill>
                  <a:schemeClr val="tx1"/>
                </a:solidFill>
                <a:latin typeface="Arial" charset="0"/>
              </a:rPr>
              <a:t> Pain and Morphine </a:t>
            </a:r>
            <a:r>
              <a:rPr lang="fr-FR" sz="1600" b="1" dirty="0" err="1">
                <a:solidFill>
                  <a:schemeClr val="tx1"/>
                </a:solidFill>
                <a:latin typeface="Arial" charset="0"/>
              </a:rPr>
              <a:t>Requirement</a:t>
            </a:r>
            <a:r>
              <a:rPr lang="fr-BE" sz="1600" b="1" dirty="0">
                <a:solidFill>
                  <a:schemeClr val="tx1"/>
                </a:solidFill>
                <a:latin typeface="Arial" charset="0"/>
              </a:rPr>
              <a:t>s</a:t>
            </a:r>
            <a:r>
              <a:rPr lang="fr-FR" sz="1600" b="1" dirty="0">
                <a:solidFill>
                  <a:schemeClr val="tx1"/>
                </a:solidFill>
                <a:latin typeface="Arial" charset="0"/>
              </a:rPr>
              <a:t/>
            </a:r>
            <a:br>
              <a:rPr lang="fr-FR" sz="1600" b="1" dirty="0">
                <a:solidFill>
                  <a:schemeClr val="tx1"/>
                </a:solidFill>
                <a:latin typeface="Arial" charset="0"/>
              </a:rPr>
            </a:br>
            <a:r>
              <a:rPr lang="fr-BE" sz="16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fr-FR" sz="1600" dirty="0">
                <a:solidFill>
                  <a:schemeClr val="tx1"/>
                </a:solidFill>
                <a:latin typeface="Arial" charset="0"/>
              </a:rPr>
              <a:t>Guignard, </a:t>
            </a:r>
            <a:r>
              <a:rPr lang="fr-BE" sz="1600" dirty="0">
                <a:solidFill>
                  <a:schemeClr val="tx1"/>
                </a:solidFill>
                <a:latin typeface="Arial" charset="0"/>
              </a:rPr>
              <a:t>Chauvin: Anesthesiology</a:t>
            </a:r>
            <a:r>
              <a:rPr lang="fr-BE" sz="1600" dirty="0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fr-BE" sz="1600" dirty="0">
                <a:solidFill>
                  <a:schemeClr val="tx1"/>
                </a:solidFill>
                <a:latin typeface="Arial" charset="0"/>
              </a:rPr>
              <a:t>2002</a:t>
            </a:r>
            <a:r>
              <a:rPr lang="fr-BE" sz="1600" dirty="0">
                <a:solidFill>
                  <a:schemeClr val="tx1"/>
                </a:solidFill>
                <a:latin typeface="Times New Roman" charset="0"/>
              </a:rPr>
              <a:t>)</a:t>
            </a:r>
            <a:r>
              <a:rPr lang="fr-BE" sz="1600" b="1" dirty="0">
                <a:solidFill>
                  <a:schemeClr val="tx1"/>
                </a:solidFill>
                <a:latin typeface="Times New Roman" charset="0"/>
              </a:rPr>
              <a:t> </a:t>
            </a:r>
          </a:p>
          <a:p>
            <a:pPr marL="0" indent="0">
              <a:buNone/>
            </a:pPr>
            <a:endParaRPr lang="fr-BE" sz="1600" b="1" dirty="0">
              <a:solidFill>
                <a:schemeClr val="tx1"/>
              </a:solidFill>
              <a:latin typeface="Times New Roman" charset="0"/>
            </a:endParaRPr>
          </a:p>
          <a:p>
            <a:pPr marL="0" indent="0">
              <a:buNone/>
            </a:pPr>
            <a:endParaRPr lang="fr-BE" sz="1600" b="1" dirty="0">
              <a:solidFill>
                <a:schemeClr val="tx1"/>
              </a:solidFill>
              <a:latin typeface="Times New Roman" charset="0"/>
            </a:endParaRPr>
          </a:p>
          <a:p>
            <a:pPr algn="ctr" eaLnBrk="1" hangingPunct="1">
              <a:buFontTx/>
              <a:buNone/>
            </a:pPr>
            <a:r>
              <a:rPr lang="en-GB" sz="1600" b="1" dirty="0" smtClean="0">
                <a:solidFill>
                  <a:schemeClr val="tx1"/>
                </a:solidFill>
                <a:latin typeface="Arial" charset="0"/>
              </a:rPr>
              <a:t>Independent </a:t>
            </a:r>
            <a:r>
              <a:rPr lang="en-GB" sz="1600" b="1" dirty="0">
                <a:solidFill>
                  <a:schemeClr val="tx1"/>
                </a:solidFill>
                <a:latin typeface="Arial" charset="0"/>
              </a:rPr>
              <a:t>Predictive Factors of </a:t>
            </a:r>
            <a:r>
              <a:rPr lang="en-GB" sz="1600" b="1" dirty="0" smtClean="0">
                <a:solidFill>
                  <a:schemeClr val="tx1"/>
                </a:solidFill>
                <a:latin typeface="Arial" charset="0"/>
              </a:rPr>
              <a:t>Severe Postoperative </a:t>
            </a:r>
            <a:r>
              <a:rPr lang="en-GB" sz="1600" b="1" dirty="0">
                <a:solidFill>
                  <a:schemeClr val="tx1"/>
                </a:solidFill>
                <a:latin typeface="Arial" charset="0"/>
              </a:rPr>
              <a:t>Pain in the </a:t>
            </a:r>
            <a:r>
              <a:rPr lang="en-GB" sz="1600" b="1" dirty="0" err="1">
                <a:solidFill>
                  <a:schemeClr val="tx1"/>
                </a:solidFill>
                <a:latin typeface="Arial" charset="0"/>
              </a:rPr>
              <a:t>Postanesthesia</a:t>
            </a:r>
            <a:r>
              <a:rPr lang="en-GB" sz="1600" b="1" dirty="0">
                <a:solidFill>
                  <a:schemeClr val="tx1"/>
                </a:solidFill>
                <a:latin typeface="Arial" charset="0"/>
              </a:rPr>
              <a:t> Care Unit</a:t>
            </a:r>
          </a:p>
          <a:p>
            <a:pPr eaLnBrk="1" hangingPunct="1">
              <a:buFontTx/>
              <a:buNone/>
            </a:pPr>
            <a:r>
              <a:rPr lang="en-GB" sz="1600" b="1" i="1" u="sng" dirty="0">
                <a:solidFill>
                  <a:schemeClr val="tx1"/>
                </a:solidFill>
                <a:latin typeface="Arial" charset="0"/>
              </a:rPr>
              <a:t>The dose of intraoperative opioid !!</a:t>
            </a:r>
            <a:r>
              <a:rPr lang="fr-FR" sz="1600" b="1" dirty="0">
                <a:solidFill>
                  <a:schemeClr val="tx1"/>
                </a:solidFill>
                <a:latin typeface="Times New Roman" charset="0"/>
              </a:rPr>
              <a:t> </a:t>
            </a:r>
            <a:br>
              <a:rPr lang="fr-FR" sz="1600" b="1" dirty="0">
                <a:solidFill>
                  <a:schemeClr val="tx1"/>
                </a:solidFill>
                <a:latin typeface="Times New Roman" charset="0"/>
              </a:rPr>
            </a:br>
            <a:endParaRPr lang="fr-BE" sz="1600" b="1" dirty="0">
              <a:solidFill>
                <a:schemeClr val="tx1"/>
              </a:solidFill>
              <a:latin typeface="Times New Roman" charset="0"/>
            </a:endParaRPr>
          </a:p>
          <a:p>
            <a:pPr eaLnBrk="1" hangingPunct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GB" sz="1600" dirty="0" smtClean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GB" sz="1600" dirty="0" err="1" smtClean="0">
                <a:solidFill>
                  <a:schemeClr val="tx1"/>
                </a:solidFill>
                <a:latin typeface="Arial" charset="0"/>
              </a:rPr>
              <a:t>Aubrun</a:t>
            </a:r>
            <a:r>
              <a:rPr lang="en-GB" sz="1600" dirty="0">
                <a:solidFill>
                  <a:schemeClr val="tx1"/>
                </a:solidFill>
                <a:latin typeface="Arial" charset="0"/>
              </a:rPr>
              <a:t>, F. et al. </a:t>
            </a:r>
            <a:r>
              <a:rPr lang="en-GB" sz="1600" dirty="0" err="1">
                <a:solidFill>
                  <a:schemeClr val="tx1"/>
                </a:solidFill>
                <a:latin typeface="Arial" charset="0"/>
              </a:rPr>
              <a:t>Anesth</a:t>
            </a:r>
            <a:r>
              <a:rPr lang="en-GB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1600" dirty="0" err="1" smtClean="0">
                <a:solidFill>
                  <a:schemeClr val="tx1"/>
                </a:solidFill>
                <a:latin typeface="Arial" charset="0"/>
              </a:rPr>
              <a:t>Analg</a:t>
            </a:r>
            <a:r>
              <a:rPr lang="en-GB" sz="1600" dirty="0" smtClean="0">
                <a:solidFill>
                  <a:schemeClr val="tx1"/>
                </a:solidFill>
                <a:latin typeface="Arial" charset="0"/>
              </a:rPr>
              <a:t> 2008;106</a:t>
            </a:r>
            <a:r>
              <a:rPr lang="en-GB" sz="1600" dirty="0">
                <a:solidFill>
                  <a:schemeClr val="tx1"/>
                </a:solidFill>
                <a:latin typeface="Arial" charset="0"/>
              </a:rPr>
              <a:t>:</a:t>
            </a:r>
            <a:r>
              <a:rPr lang="en-GB" sz="1600" dirty="0" smtClean="0">
                <a:solidFill>
                  <a:schemeClr val="tx1"/>
                </a:solidFill>
                <a:latin typeface="Arial" charset="0"/>
              </a:rPr>
              <a:t>1535)</a:t>
            </a:r>
            <a:endParaRPr lang="en-GB" sz="1600" dirty="0">
              <a:solidFill>
                <a:schemeClr val="tx1"/>
              </a:solidFill>
              <a:latin typeface="Arial" charset="0"/>
            </a:endParaRPr>
          </a:p>
          <a:p>
            <a:endParaRPr lang="fr-FR" sz="1600" b="1" dirty="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20484" name="Picture 4" descr="ServeImage;jsessionid=LP8QwYgG5Z5BGqQBT5y1b5SSGv21JMLCnG6kn7G2GkvskG12gYyJ!612563345!181195628!8091!-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463" y="1354667"/>
            <a:ext cx="30480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463" y="3852333"/>
            <a:ext cx="3495675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578100" y="2529760"/>
            <a:ext cx="261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/>
              <a:t>R</a:t>
            </a:r>
            <a:endParaRPr lang="nl-NL" sz="1000" dirty="0"/>
          </a:p>
        </p:txBody>
      </p:sp>
      <p:sp>
        <p:nvSpPr>
          <p:cNvPr id="8" name="Tekstvak 7"/>
          <p:cNvSpPr txBox="1"/>
          <p:nvPr/>
        </p:nvSpPr>
        <p:spPr>
          <a:xfrm>
            <a:off x="3565853" y="2559049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/>
              <a:t>No R</a:t>
            </a:r>
            <a:endParaRPr lang="nl-NL" sz="100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83</a:t>
            </a:fld>
            <a:endParaRPr lang="en-GB" dirty="0"/>
          </a:p>
        </p:txBody>
      </p:sp>
      <p:sp>
        <p:nvSpPr>
          <p:cNvPr id="5" name="Rechthoek 4"/>
          <p:cNvSpPr/>
          <p:nvPr/>
        </p:nvSpPr>
        <p:spPr>
          <a:xfrm>
            <a:off x="292100" y="5555116"/>
            <a:ext cx="8605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nl-NL" sz="2400" dirty="0" err="1">
                <a:solidFill>
                  <a:srgbClr val="FFFFFF"/>
                </a:solidFill>
              </a:rPr>
              <a:t>Intensity</a:t>
            </a:r>
            <a:r>
              <a:rPr lang="nl-NL" sz="2400" dirty="0">
                <a:solidFill>
                  <a:srgbClr val="FFFFFF"/>
                </a:solidFill>
              </a:rPr>
              <a:t> of post op </a:t>
            </a:r>
            <a:r>
              <a:rPr lang="nl-NL" sz="2400" dirty="0" err="1">
                <a:solidFill>
                  <a:srgbClr val="FFFFFF"/>
                </a:solidFill>
              </a:rPr>
              <a:t>pain</a:t>
            </a:r>
            <a:r>
              <a:rPr lang="nl-NL" sz="2400" dirty="0">
                <a:solidFill>
                  <a:srgbClr val="FFFFFF"/>
                </a:solidFill>
              </a:rPr>
              <a:t> is </a:t>
            </a:r>
            <a:r>
              <a:rPr lang="nl-NL" sz="2400" dirty="0" err="1">
                <a:solidFill>
                  <a:srgbClr val="FFFFFF"/>
                </a:solidFill>
              </a:rPr>
              <a:t>proportional</a:t>
            </a:r>
            <a:r>
              <a:rPr lang="nl-NL" sz="2400" dirty="0">
                <a:solidFill>
                  <a:srgbClr val="FFFFFF"/>
                </a:solidFill>
              </a:rPr>
              <a:t> </a:t>
            </a:r>
            <a:r>
              <a:rPr lang="nl-NL" sz="2400" dirty="0" err="1">
                <a:solidFill>
                  <a:srgbClr val="FFFFFF"/>
                </a:solidFill>
              </a:rPr>
              <a:t>to</a:t>
            </a:r>
            <a:r>
              <a:rPr lang="nl-NL" sz="2400" dirty="0">
                <a:solidFill>
                  <a:srgbClr val="FFFFFF"/>
                </a:solidFill>
              </a:rPr>
              <a:t> the </a:t>
            </a:r>
            <a:r>
              <a:rPr lang="nl-NL" sz="2400" dirty="0" err="1">
                <a:solidFill>
                  <a:srgbClr val="FFFFFF"/>
                </a:solidFill>
              </a:rPr>
              <a:t>dose</a:t>
            </a:r>
            <a:r>
              <a:rPr lang="nl-NL" sz="2400" dirty="0">
                <a:solidFill>
                  <a:srgbClr val="FFFFFF"/>
                </a:solidFill>
              </a:rPr>
              <a:t> of </a:t>
            </a:r>
            <a:r>
              <a:rPr lang="nl-NL" sz="2400" dirty="0" err="1">
                <a:solidFill>
                  <a:srgbClr val="FFFFFF"/>
                </a:solidFill>
              </a:rPr>
              <a:t>opioids</a:t>
            </a:r>
            <a:r>
              <a:rPr lang="nl-NL" sz="2400" dirty="0">
                <a:solidFill>
                  <a:srgbClr val="FFFFFF"/>
                </a:solidFill>
              </a:rPr>
              <a:t> </a:t>
            </a:r>
            <a:r>
              <a:rPr lang="nl-NL" sz="2400" dirty="0" err="1">
                <a:solidFill>
                  <a:srgbClr val="FFFFFF"/>
                </a:solidFill>
              </a:rPr>
              <a:t>given</a:t>
            </a:r>
            <a:r>
              <a:rPr lang="nl-NL" sz="2400" dirty="0">
                <a:solidFill>
                  <a:srgbClr val="FFFFFF"/>
                </a:solidFill>
              </a:rPr>
              <a:t> </a:t>
            </a:r>
            <a:r>
              <a:rPr lang="nl-NL" sz="2400" dirty="0" err="1">
                <a:solidFill>
                  <a:srgbClr val="FFFFFF"/>
                </a:solidFill>
              </a:rPr>
              <a:t>during</a:t>
            </a:r>
            <a:r>
              <a:rPr lang="nl-NL" sz="2400" dirty="0">
                <a:solidFill>
                  <a:srgbClr val="FFFFFF"/>
                </a:solidFill>
              </a:rPr>
              <a:t> anaesthesia.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Obesity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morphine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9463" y="1612900"/>
            <a:ext cx="8364537" cy="4424830"/>
          </a:xfrm>
        </p:spPr>
        <p:txBody>
          <a:bodyPr>
            <a:normAutofit lnSpcReduction="10000"/>
          </a:bodyPr>
          <a:lstStyle/>
          <a:p>
            <a:r>
              <a:rPr lang="nl-NL" dirty="0" err="1" smtClean="0"/>
              <a:t>Obesity</a:t>
            </a:r>
            <a:r>
              <a:rPr lang="nl-NL" dirty="0" smtClean="0"/>
              <a:t> is a </a:t>
            </a:r>
            <a:r>
              <a:rPr lang="nl-NL" dirty="0" err="1" smtClean="0"/>
              <a:t>chronic</a:t>
            </a:r>
            <a:r>
              <a:rPr lang="nl-NL" dirty="0" smtClean="0"/>
              <a:t> pro-</a:t>
            </a:r>
            <a:r>
              <a:rPr lang="nl-NL" dirty="0" err="1" smtClean="0"/>
              <a:t>inflammatory</a:t>
            </a:r>
            <a:r>
              <a:rPr lang="nl-NL" dirty="0" smtClean="0"/>
              <a:t> </a:t>
            </a:r>
            <a:r>
              <a:rPr lang="nl-NL" dirty="0" err="1" smtClean="0"/>
              <a:t>disease</a:t>
            </a:r>
            <a:r>
              <a:rPr lang="nl-NL" dirty="0" smtClean="0"/>
              <a:t>.</a:t>
            </a:r>
          </a:p>
          <a:p>
            <a:pPr lvl="1"/>
            <a:r>
              <a:rPr lang="nl-NL" dirty="0" smtClean="0"/>
              <a:t>It </a:t>
            </a:r>
            <a:r>
              <a:rPr lang="nl-NL" dirty="0" err="1" smtClean="0"/>
              <a:t>exposes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chronic</a:t>
            </a:r>
            <a:r>
              <a:rPr lang="nl-NL" dirty="0" smtClean="0"/>
              <a:t> post </a:t>
            </a:r>
            <a:r>
              <a:rPr lang="nl-NL" dirty="0" err="1" smtClean="0"/>
              <a:t>surgical</a:t>
            </a:r>
            <a:r>
              <a:rPr lang="nl-NL" dirty="0" smtClean="0"/>
              <a:t> </a:t>
            </a:r>
            <a:r>
              <a:rPr lang="nl-NL" dirty="0" err="1" smtClean="0"/>
              <a:t>pain</a:t>
            </a:r>
            <a:r>
              <a:rPr lang="nl-NL" dirty="0" smtClean="0"/>
              <a:t>.</a:t>
            </a:r>
          </a:p>
          <a:p>
            <a:r>
              <a:rPr lang="nl-NL" dirty="0" err="1" smtClean="0"/>
              <a:t>Opioids</a:t>
            </a:r>
            <a:r>
              <a:rPr lang="nl-NL" dirty="0" smtClean="0"/>
              <a:t> are </a:t>
            </a:r>
            <a:r>
              <a:rPr lang="nl-NL" dirty="0" err="1" smtClean="0"/>
              <a:t>naturally</a:t>
            </a:r>
            <a:r>
              <a:rPr lang="nl-NL" dirty="0" smtClean="0"/>
              <a:t> </a:t>
            </a:r>
            <a:r>
              <a:rPr lang="nl-NL" dirty="0" err="1" smtClean="0"/>
              <a:t>hyperalgesic</a:t>
            </a:r>
            <a:r>
              <a:rPr lang="nl-NL" dirty="0" smtClean="0"/>
              <a:t> </a:t>
            </a:r>
            <a:r>
              <a:rPr lang="nl-NL" dirty="0" err="1" smtClean="0"/>
              <a:t>by</a:t>
            </a:r>
            <a:r>
              <a:rPr lang="nl-NL" dirty="0" smtClean="0"/>
              <a:t> direct </a:t>
            </a:r>
            <a:r>
              <a:rPr lang="nl-NL" dirty="0" err="1" smtClean="0"/>
              <a:t>interaction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the NMDA system.</a:t>
            </a:r>
          </a:p>
          <a:p>
            <a:pPr lvl="1"/>
            <a:r>
              <a:rPr lang="nl-NL" dirty="0" smtClean="0"/>
              <a:t>Intense </a:t>
            </a:r>
            <a:r>
              <a:rPr lang="nl-NL" dirty="0" err="1" smtClean="0"/>
              <a:t>agonism</a:t>
            </a:r>
            <a:r>
              <a:rPr lang="nl-NL" dirty="0" smtClean="0"/>
              <a:t> of the u-</a:t>
            </a:r>
            <a:r>
              <a:rPr lang="nl-NL" dirty="0" err="1" smtClean="0"/>
              <a:t>excitatory</a:t>
            </a:r>
            <a:r>
              <a:rPr lang="nl-NL" dirty="0" smtClean="0"/>
              <a:t> </a:t>
            </a:r>
            <a:r>
              <a:rPr lang="nl-NL" dirty="0" err="1" smtClean="0"/>
              <a:t>receptors</a:t>
            </a:r>
            <a:r>
              <a:rPr lang="nl-NL" dirty="0" smtClean="0"/>
              <a:t> lead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overexpression</a:t>
            </a:r>
            <a:r>
              <a:rPr lang="nl-NL" dirty="0" smtClean="0"/>
              <a:t> of the NMDA nr2b </a:t>
            </a:r>
            <a:r>
              <a:rPr lang="nl-NL" dirty="0" err="1" smtClean="0"/>
              <a:t>receptors</a:t>
            </a:r>
            <a:r>
              <a:rPr lang="nl-NL" dirty="0" smtClean="0"/>
              <a:t> in the </a:t>
            </a:r>
            <a:r>
              <a:rPr lang="nl-NL" dirty="0" err="1" smtClean="0"/>
              <a:t>forebrain</a:t>
            </a:r>
            <a:r>
              <a:rPr lang="nl-NL" dirty="0" smtClean="0"/>
              <a:t>.</a:t>
            </a:r>
          </a:p>
          <a:p>
            <a:pPr lvl="2"/>
            <a:r>
              <a:rPr lang="nl-NL" dirty="0" err="1" smtClean="0"/>
              <a:t>This</a:t>
            </a:r>
            <a:r>
              <a:rPr lang="nl-NL" dirty="0" smtClean="0"/>
              <a:t> is </a:t>
            </a:r>
            <a:r>
              <a:rPr lang="nl-NL" dirty="0" err="1" smtClean="0"/>
              <a:t>associated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increased</a:t>
            </a:r>
            <a:r>
              <a:rPr lang="nl-NL" dirty="0" smtClean="0"/>
              <a:t> </a:t>
            </a:r>
            <a:r>
              <a:rPr lang="nl-NL" dirty="0" err="1" smtClean="0"/>
              <a:t>inflammatory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chronic</a:t>
            </a:r>
            <a:r>
              <a:rPr lang="nl-NL" dirty="0" smtClean="0"/>
              <a:t> </a:t>
            </a:r>
            <a:r>
              <a:rPr lang="nl-NL" dirty="0" err="1" smtClean="0"/>
              <a:t>pain</a:t>
            </a:r>
            <a:r>
              <a:rPr lang="nl-NL" dirty="0" smtClean="0"/>
              <a:t>.</a:t>
            </a:r>
          </a:p>
          <a:p>
            <a:r>
              <a:rPr lang="nl-NL" dirty="0" smtClean="0"/>
              <a:t>Immune </a:t>
            </a:r>
            <a:r>
              <a:rPr lang="nl-NL" dirty="0" err="1" smtClean="0"/>
              <a:t>suppression</a:t>
            </a:r>
            <a:r>
              <a:rPr lang="nl-NL" dirty="0" smtClean="0"/>
              <a:t> </a:t>
            </a:r>
            <a:r>
              <a:rPr lang="nl-NL" dirty="0" err="1" smtClean="0"/>
              <a:t>should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avoided</a:t>
            </a:r>
            <a:r>
              <a:rPr lang="nl-NL" dirty="0" smtClean="0"/>
              <a:t> in </a:t>
            </a:r>
            <a:r>
              <a:rPr lang="nl-NL" dirty="0" err="1" smtClean="0"/>
              <a:t>bariatric</a:t>
            </a:r>
            <a:r>
              <a:rPr lang="nl-NL" dirty="0" smtClean="0"/>
              <a:t> </a:t>
            </a:r>
            <a:r>
              <a:rPr lang="nl-NL" dirty="0" err="1" smtClean="0"/>
              <a:t>surgery</a:t>
            </a:r>
            <a:endParaRPr lang="nl-NL" dirty="0" smtClean="0"/>
          </a:p>
          <a:p>
            <a:r>
              <a:rPr lang="nl-NL" dirty="0" smtClean="0"/>
              <a:t>OSAS: use </a:t>
            </a:r>
            <a:r>
              <a:rPr lang="nl-NL" dirty="0" err="1" smtClean="0"/>
              <a:t>less</a:t>
            </a:r>
            <a:r>
              <a:rPr lang="nl-NL" dirty="0" smtClean="0"/>
              <a:t> </a:t>
            </a:r>
            <a:r>
              <a:rPr lang="nl-NL" dirty="0" err="1" smtClean="0"/>
              <a:t>opioids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prevent</a:t>
            </a:r>
            <a:r>
              <a:rPr lang="nl-NL" dirty="0" smtClean="0"/>
              <a:t> post op </a:t>
            </a:r>
            <a:r>
              <a:rPr lang="nl-NL" dirty="0" err="1" smtClean="0"/>
              <a:t>hypoventilation</a:t>
            </a:r>
            <a:endParaRPr lang="nl-NL" dirty="0" smtClean="0"/>
          </a:p>
          <a:p>
            <a:pPr marL="0" indent="0" algn="ctr">
              <a:buNone/>
            </a:pPr>
            <a:r>
              <a:rPr lang="nl-NL" dirty="0" err="1" smtClean="0">
                <a:solidFill>
                  <a:srgbClr val="FFFF00"/>
                </a:solidFill>
              </a:rPr>
              <a:t>Avoid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  <a:r>
              <a:rPr lang="nl-NL" dirty="0" err="1" smtClean="0">
                <a:solidFill>
                  <a:srgbClr val="FFFF00"/>
                </a:solidFill>
              </a:rPr>
              <a:t>opioids</a:t>
            </a:r>
            <a:r>
              <a:rPr lang="nl-NL" dirty="0" smtClean="0">
                <a:solidFill>
                  <a:srgbClr val="FFFF00"/>
                </a:solidFill>
              </a:rPr>
              <a:t> in </a:t>
            </a:r>
            <a:r>
              <a:rPr lang="nl-NL" dirty="0" err="1" smtClean="0">
                <a:solidFill>
                  <a:srgbClr val="FFFF00"/>
                </a:solidFill>
              </a:rPr>
              <a:t>obese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  <a:r>
              <a:rPr lang="nl-NL" dirty="0" err="1" smtClean="0">
                <a:solidFill>
                  <a:srgbClr val="FFFF00"/>
                </a:solidFill>
              </a:rPr>
              <a:t>patients</a:t>
            </a:r>
            <a:r>
              <a:rPr lang="nl-NL" dirty="0" smtClean="0">
                <a:solidFill>
                  <a:srgbClr val="FFFF00"/>
                </a:solidFill>
              </a:rPr>
              <a:t>.</a:t>
            </a:r>
            <a:endParaRPr lang="nl-NL" dirty="0">
              <a:solidFill>
                <a:srgbClr val="FFFF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031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601" y="219635"/>
            <a:ext cx="8795870" cy="580465"/>
          </a:xfrm>
        </p:spPr>
        <p:txBody>
          <a:bodyPr/>
          <a:lstStyle/>
          <a:p>
            <a:pPr algn="ctr"/>
            <a:r>
              <a:rPr lang="nl-NL" sz="2800" dirty="0" smtClean="0"/>
              <a:t>How I </a:t>
            </a:r>
            <a:r>
              <a:rPr lang="nl-NL" sz="2800" dirty="0" err="1" smtClean="0"/>
              <a:t>avoid</a:t>
            </a:r>
            <a:r>
              <a:rPr lang="nl-NL" sz="2800" dirty="0" smtClean="0"/>
              <a:t> </a:t>
            </a:r>
            <a:r>
              <a:rPr lang="nl-NL" sz="2800" dirty="0" err="1" smtClean="0"/>
              <a:t>opioids</a:t>
            </a:r>
            <a:r>
              <a:rPr lang="nl-NL" sz="2800" dirty="0" smtClean="0"/>
              <a:t> per </a:t>
            </a:r>
            <a:r>
              <a:rPr lang="nl-NL" sz="2800" dirty="0" err="1" smtClean="0"/>
              <a:t>operative</a:t>
            </a:r>
            <a:r>
              <a:rPr lang="nl-NL" sz="2800" dirty="0" smtClean="0"/>
              <a:t> (lap RNY)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9463" y="930837"/>
            <a:ext cx="8118007" cy="5723030"/>
          </a:xfrm>
        </p:spPr>
        <p:txBody>
          <a:bodyPr>
            <a:normAutofit fontScale="85000" lnSpcReduction="20000"/>
          </a:bodyPr>
          <a:lstStyle/>
          <a:p>
            <a:r>
              <a:rPr lang="nl-NL" dirty="0" smtClean="0"/>
              <a:t>No </a:t>
            </a:r>
            <a:r>
              <a:rPr lang="nl-NL" dirty="0" err="1" smtClean="0"/>
              <a:t>Premedication</a:t>
            </a:r>
            <a:r>
              <a:rPr lang="nl-NL" dirty="0"/>
              <a:t> </a:t>
            </a:r>
            <a:r>
              <a:rPr lang="nl-NL" dirty="0" err="1" smtClean="0"/>
              <a:t>Epidural</a:t>
            </a:r>
            <a:r>
              <a:rPr lang="nl-NL" dirty="0" smtClean="0"/>
              <a:t> </a:t>
            </a:r>
            <a:r>
              <a:rPr lang="nl-NL" dirty="0" err="1" smtClean="0"/>
              <a:t>if</a:t>
            </a:r>
            <a:r>
              <a:rPr lang="nl-NL" dirty="0" smtClean="0"/>
              <a:t> </a:t>
            </a:r>
            <a:r>
              <a:rPr lang="nl-NL" dirty="0" err="1" smtClean="0"/>
              <a:t>possible</a:t>
            </a:r>
            <a:r>
              <a:rPr lang="nl-NL" dirty="0" smtClean="0"/>
              <a:t>, but 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done</a:t>
            </a:r>
            <a:r>
              <a:rPr lang="nl-NL" dirty="0" smtClean="0"/>
              <a:t> in </a:t>
            </a:r>
            <a:r>
              <a:rPr lang="nl-NL" dirty="0" err="1" smtClean="0"/>
              <a:t>laparoscopic</a:t>
            </a:r>
            <a:r>
              <a:rPr lang="nl-NL" dirty="0" smtClean="0"/>
              <a:t> </a:t>
            </a:r>
            <a:r>
              <a:rPr lang="nl-NL" dirty="0" err="1" smtClean="0"/>
              <a:t>gastric</a:t>
            </a:r>
            <a:r>
              <a:rPr lang="nl-NL" dirty="0" smtClean="0"/>
              <a:t> bypass</a:t>
            </a:r>
          </a:p>
          <a:p>
            <a:r>
              <a:rPr lang="nl-NL" dirty="0" err="1" smtClean="0"/>
              <a:t>Induction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intubation</a:t>
            </a:r>
            <a:endParaRPr lang="nl-NL" dirty="0" smtClean="0"/>
          </a:p>
          <a:p>
            <a:pPr lvl="1"/>
            <a:r>
              <a:rPr lang="nl-NL" dirty="0" smtClean="0"/>
              <a:t>Clonidine 150 - 300 </a:t>
            </a:r>
            <a:r>
              <a:rPr lang="nl-NL" dirty="0" err="1" smtClean="0"/>
              <a:t>ug</a:t>
            </a:r>
            <a:r>
              <a:rPr lang="nl-NL" dirty="0" smtClean="0"/>
              <a:t> po avoid sedative doses</a:t>
            </a:r>
          </a:p>
          <a:p>
            <a:pPr lvl="1"/>
            <a:r>
              <a:rPr lang="nl-NL" dirty="0" err="1" smtClean="0"/>
              <a:t>Ketamine</a:t>
            </a:r>
            <a:r>
              <a:rPr lang="nl-NL" dirty="0" smtClean="0"/>
              <a:t> 10 – 25 </a:t>
            </a:r>
            <a:r>
              <a:rPr lang="nl-NL" dirty="0" err="1" smtClean="0"/>
              <a:t>ug</a:t>
            </a:r>
            <a:r>
              <a:rPr lang="nl-NL" dirty="0" smtClean="0"/>
              <a:t> iv  only painkiller no sedation post op</a:t>
            </a:r>
          </a:p>
          <a:p>
            <a:pPr lvl="1"/>
            <a:r>
              <a:rPr lang="nl-NL" dirty="0" err="1" smtClean="0"/>
              <a:t>Seloken</a:t>
            </a:r>
            <a:r>
              <a:rPr lang="nl-NL" dirty="0" smtClean="0"/>
              <a:t> 2 - 5 mg iv according to heart rate</a:t>
            </a:r>
          </a:p>
          <a:p>
            <a:pPr lvl="1"/>
            <a:r>
              <a:rPr lang="nl-NL" dirty="0" err="1" smtClean="0"/>
              <a:t>Propofol</a:t>
            </a:r>
            <a:r>
              <a:rPr lang="nl-NL" dirty="0" smtClean="0"/>
              <a:t>  (</a:t>
            </a:r>
            <a:r>
              <a:rPr lang="nl-NL" dirty="0" err="1" smtClean="0"/>
              <a:t>dexmetodine</a:t>
            </a:r>
            <a:r>
              <a:rPr lang="nl-NL" dirty="0" smtClean="0"/>
              <a:t>? </a:t>
            </a:r>
            <a:r>
              <a:rPr lang="nl-NL" dirty="0" err="1" smtClean="0"/>
              <a:t>when</a:t>
            </a:r>
            <a:r>
              <a:rPr lang="nl-NL" dirty="0" smtClean="0"/>
              <a:t> </a:t>
            </a:r>
            <a:r>
              <a:rPr lang="nl-NL" dirty="0" err="1" smtClean="0"/>
              <a:t>availble</a:t>
            </a:r>
            <a:r>
              <a:rPr lang="nl-NL" dirty="0" smtClean="0"/>
              <a:t>)</a:t>
            </a:r>
          </a:p>
          <a:p>
            <a:pPr lvl="1"/>
            <a:r>
              <a:rPr lang="nl-NL" dirty="0" err="1" smtClean="0"/>
              <a:t>Xylocaine</a:t>
            </a:r>
            <a:r>
              <a:rPr lang="nl-NL" dirty="0" smtClean="0"/>
              <a:t> 1 mg/kg IBW: 70 mg iv  intubation and extubation stress</a:t>
            </a:r>
          </a:p>
          <a:p>
            <a:pPr lvl="1"/>
            <a:r>
              <a:rPr lang="nl-NL" dirty="0" smtClean="0"/>
              <a:t>Rocuronium 0,6 - 1,2 mg/kg</a:t>
            </a:r>
          </a:p>
          <a:p>
            <a:r>
              <a:rPr lang="nl-NL" dirty="0" smtClean="0"/>
              <a:t>Maintenance</a:t>
            </a:r>
          </a:p>
          <a:p>
            <a:pPr lvl="1"/>
            <a:r>
              <a:rPr lang="nl-NL" dirty="0" smtClean="0"/>
              <a:t>Desflurane 1 </a:t>
            </a:r>
            <a:r>
              <a:rPr lang="nl-NL" dirty="0" err="1" smtClean="0"/>
              <a:t>to</a:t>
            </a:r>
            <a:r>
              <a:rPr lang="nl-NL" dirty="0" smtClean="0"/>
              <a:t> 2 MAC  no TIVA  no </a:t>
            </a:r>
            <a:r>
              <a:rPr lang="nl-NL" dirty="0" err="1" smtClean="0"/>
              <a:t>remifentanyl</a:t>
            </a:r>
            <a:endParaRPr lang="nl-NL" dirty="0" smtClean="0"/>
          </a:p>
          <a:p>
            <a:pPr lvl="1"/>
            <a:r>
              <a:rPr lang="nl-NL" dirty="0" err="1" smtClean="0"/>
              <a:t>Esmolol</a:t>
            </a:r>
            <a:r>
              <a:rPr lang="nl-NL" dirty="0" smtClean="0"/>
              <a:t> </a:t>
            </a:r>
            <a:r>
              <a:rPr lang="nl-NL" dirty="0" err="1" smtClean="0"/>
              <a:t>according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heart</a:t>
            </a:r>
            <a:r>
              <a:rPr lang="nl-NL" dirty="0" smtClean="0"/>
              <a:t> </a:t>
            </a:r>
            <a:r>
              <a:rPr lang="nl-NL" dirty="0" err="1" smtClean="0"/>
              <a:t>rate</a:t>
            </a:r>
            <a:r>
              <a:rPr lang="nl-NL" dirty="0" smtClean="0"/>
              <a:t> &amp; </a:t>
            </a:r>
            <a:r>
              <a:rPr lang="nl-NL" dirty="0" err="1" smtClean="0"/>
              <a:t>blood</a:t>
            </a:r>
            <a:r>
              <a:rPr lang="nl-NL" dirty="0" smtClean="0"/>
              <a:t> </a:t>
            </a:r>
            <a:r>
              <a:rPr lang="nl-NL" dirty="0" err="1" smtClean="0"/>
              <a:t>pressure</a:t>
            </a:r>
            <a:endParaRPr lang="nl-NL" dirty="0" smtClean="0"/>
          </a:p>
          <a:p>
            <a:pPr lvl="1"/>
            <a:r>
              <a:rPr lang="nl-NL" dirty="0" smtClean="0"/>
              <a:t>Paracetamol 3 - 2 gr </a:t>
            </a:r>
            <a:r>
              <a:rPr lang="nl-NL" dirty="0" err="1" smtClean="0"/>
              <a:t>loading</a:t>
            </a:r>
            <a:r>
              <a:rPr lang="nl-NL" dirty="0" smtClean="0"/>
              <a:t>, 1 gr </a:t>
            </a:r>
            <a:r>
              <a:rPr lang="nl-NL" dirty="0" err="1" smtClean="0"/>
              <a:t>every</a:t>
            </a:r>
            <a:r>
              <a:rPr lang="nl-NL" dirty="0" smtClean="0"/>
              <a:t> 6 </a:t>
            </a:r>
            <a:r>
              <a:rPr lang="nl-NL" dirty="0" err="1" smtClean="0"/>
              <a:t>hours</a:t>
            </a:r>
            <a:endParaRPr lang="nl-NL" dirty="0" smtClean="0"/>
          </a:p>
          <a:p>
            <a:pPr lvl="1"/>
            <a:r>
              <a:rPr lang="nl-NL" dirty="0" err="1" smtClean="0"/>
              <a:t>NSAID’s</a:t>
            </a:r>
            <a:r>
              <a:rPr lang="nl-NL" dirty="0" smtClean="0"/>
              <a:t> </a:t>
            </a:r>
            <a:r>
              <a:rPr lang="nl-NL" dirty="0" err="1" smtClean="0"/>
              <a:t>if</a:t>
            </a:r>
            <a:r>
              <a:rPr lang="nl-NL" dirty="0" smtClean="0"/>
              <a:t> </a:t>
            </a:r>
            <a:r>
              <a:rPr lang="nl-NL" dirty="0" err="1" smtClean="0"/>
              <a:t>possible</a:t>
            </a:r>
            <a:endParaRPr lang="nl-NL" dirty="0" smtClean="0"/>
          </a:p>
          <a:p>
            <a:r>
              <a:rPr lang="nl-NL" dirty="0" err="1" smtClean="0"/>
              <a:t>Before</a:t>
            </a:r>
            <a:r>
              <a:rPr lang="nl-NL" dirty="0" smtClean="0"/>
              <a:t> </a:t>
            </a:r>
            <a:r>
              <a:rPr lang="nl-NL" dirty="0" err="1" smtClean="0"/>
              <a:t>awakening</a:t>
            </a:r>
            <a:endParaRPr lang="nl-NL" dirty="0" smtClean="0"/>
          </a:p>
          <a:p>
            <a:pPr lvl="1"/>
            <a:r>
              <a:rPr lang="nl-NL" dirty="0" err="1" smtClean="0"/>
              <a:t>Pressure</a:t>
            </a:r>
            <a:r>
              <a:rPr lang="nl-NL" dirty="0" smtClean="0"/>
              <a:t> support </a:t>
            </a:r>
            <a:r>
              <a:rPr lang="nl-NL" dirty="0" err="1" smtClean="0"/>
              <a:t>ventilation</a:t>
            </a:r>
            <a:r>
              <a:rPr lang="nl-NL" dirty="0" smtClean="0"/>
              <a:t> </a:t>
            </a:r>
            <a:r>
              <a:rPr lang="nl-NL" dirty="0" err="1" smtClean="0"/>
              <a:t>measuring</a:t>
            </a:r>
            <a:r>
              <a:rPr lang="nl-NL" dirty="0" smtClean="0"/>
              <a:t> </a:t>
            </a:r>
            <a:r>
              <a:rPr lang="nl-NL" dirty="0" err="1" smtClean="0"/>
              <a:t>respiratory</a:t>
            </a:r>
            <a:r>
              <a:rPr lang="nl-NL" dirty="0" smtClean="0"/>
              <a:t> </a:t>
            </a:r>
            <a:r>
              <a:rPr lang="nl-NL" dirty="0" err="1" smtClean="0"/>
              <a:t>rate</a:t>
            </a:r>
            <a:endParaRPr lang="nl-NL" dirty="0" smtClean="0"/>
          </a:p>
          <a:p>
            <a:pPr lvl="1"/>
            <a:r>
              <a:rPr lang="nl-NL" dirty="0" smtClean="0"/>
              <a:t>Low Bolus </a:t>
            </a:r>
            <a:r>
              <a:rPr lang="nl-NL" dirty="0" err="1" smtClean="0"/>
              <a:t>dose</a:t>
            </a:r>
            <a:r>
              <a:rPr lang="nl-NL" dirty="0" smtClean="0"/>
              <a:t> of </a:t>
            </a:r>
            <a:r>
              <a:rPr lang="nl-NL" dirty="0" err="1" smtClean="0"/>
              <a:t>sufentanil</a:t>
            </a:r>
            <a:r>
              <a:rPr lang="nl-NL" dirty="0" smtClean="0"/>
              <a:t>: 5 </a:t>
            </a:r>
            <a:r>
              <a:rPr lang="nl-NL" dirty="0" err="1" smtClean="0"/>
              <a:t>mg</a:t>
            </a:r>
            <a:r>
              <a:rPr lang="nl-NL" dirty="0" smtClean="0"/>
              <a:t> </a:t>
            </a:r>
            <a:r>
              <a:rPr lang="nl-NL" dirty="0" err="1" smtClean="0"/>
              <a:t>piritramide</a:t>
            </a:r>
            <a:r>
              <a:rPr lang="nl-NL" dirty="0" smtClean="0"/>
              <a:t>: 10 mg </a:t>
            </a:r>
            <a:r>
              <a:rPr lang="nl-NL" dirty="0" err="1" smtClean="0"/>
              <a:t>for</a:t>
            </a:r>
            <a:r>
              <a:rPr lang="nl-NL" dirty="0" smtClean="0"/>
              <a:t> post op </a:t>
            </a:r>
            <a:r>
              <a:rPr lang="nl-NL" dirty="0" err="1" smtClean="0"/>
              <a:t>pain</a:t>
            </a:r>
            <a:endParaRPr lang="nl-NL" dirty="0" smtClean="0"/>
          </a:p>
          <a:p>
            <a:pPr lvl="1"/>
            <a:r>
              <a:rPr lang="nl-NL" dirty="0" err="1" smtClean="0"/>
              <a:t>Local</a:t>
            </a:r>
            <a:r>
              <a:rPr lang="nl-NL" dirty="0" smtClean="0"/>
              <a:t> </a:t>
            </a:r>
            <a:r>
              <a:rPr lang="nl-NL" dirty="0" err="1" smtClean="0"/>
              <a:t>wound</a:t>
            </a:r>
            <a:r>
              <a:rPr lang="nl-NL" dirty="0" smtClean="0"/>
              <a:t> </a:t>
            </a:r>
            <a:r>
              <a:rPr lang="nl-NL" dirty="0" err="1" smtClean="0"/>
              <a:t>infiltration</a:t>
            </a:r>
            <a:r>
              <a:rPr lang="nl-NL" dirty="0" smtClean="0"/>
              <a:t>, </a:t>
            </a:r>
            <a:r>
              <a:rPr lang="nl-NL" dirty="0" err="1" smtClean="0"/>
              <a:t>diaphragm</a:t>
            </a:r>
            <a:r>
              <a:rPr lang="nl-NL" dirty="0" smtClean="0"/>
              <a:t> spray</a:t>
            </a:r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09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international CAPE JPMulier 6 7 march 2012</a:t>
            </a:r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219200"/>
            <a:ext cx="6604000" cy="4953000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DD5D6-E478-4740-99D7-3D3EBBB27A6E}" type="slidenum">
              <a:rPr lang="en-GB" smtClean="0"/>
              <a:pPr/>
              <a:t>86</a:t>
            </a:fld>
            <a:endParaRPr lang="en-GB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19"/>
          <p:cNvSpPr>
            <a:spLocks noChangeArrowheads="1"/>
          </p:cNvSpPr>
          <p:nvPr/>
        </p:nvSpPr>
        <p:spPr bwMode="auto">
          <a:xfrm>
            <a:off x="2147888" y="5557263"/>
            <a:ext cx="6661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9063" indent="-119063" defTabSz="914400" eaLnBrk="0" hangingPunct="0">
              <a:defRPr/>
            </a:pPr>
            <a:r>
              <a:rPr lang="en-US" sz="1200" b="1" dirty="0">
                <a:solidFill>
                  <a:schemeClr val="tx1"/>
                </a:solidFill>
                <a:latin typeface="Arial" charset="0"/>
                <a:cs typeface="Arial" charset="0"/>
              </a:rPr>
              <a:t>* Regarding Swallowing:  Administering water to patients after </a:t>
            </a:r>
            <a:r>
              <a:rPr lang="en-US" sz="12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anesthetic discontinuation </a:t>
            </a:r>
            <a:r>
              <a:rPr lang="en-US" sz="1200" b="1" dirty="0">
                <a:solidFill>
                  <a:schemeClr val="tx1"/>
                </a:solidFill>
                <a:latin typeface="Arial" charset="0"/>
                <a:cs typeface="Arial" charset="0"/>
              </a:rPr>
              <a:t>is not a standard of care.</a:t>
            </a:r>
            <a:endParaRPr lang="en-US" sz="8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119063" indent="-119063" defTabSz="914400" eaLnBrk="0" hangingPunct="0">
              <a:defRPr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cs typeface="Arial" charset="0"/>
              </a:rPr>
              <a:t>	</a:t>
            </a:r>
            <a:endParaRPr lang="en-US" sz="1400" b="1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26628" name="Rectangle 138"/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274638"/>
            <a:ext cx="8001000" cy="817562"/>
          </a:xfrm>
        </p:spPr>
        <p:txBody>
          <a:bodyPr lIns="0" tIns="46038" rIns="0" bIns="46038" anchor="b"/>
          <a:lstStyle/>
          <a:p>
            <a:pPr eaLnBrk="1" hangingPunct="1"/>
            <a:r>
              <a:rPr lang="en-US" sz="2400" dirty="0" smtClean="0"/>
              <a:t>BMI Affects Recovery of Pharyngeal Function </a:t>
            </a:r>
            <a:br>
              <a:rPr lang="en-US" sz="2400" dirty="0" smtClean="0"/>
            </a:br>
            <a:r>
              <a:rPr lang="en-US" sz="2400" dirty="0" smtClean="0"/>
              <a:t>More With </a:t>
            </a:r>
            <a:r>
              <a:rPr lang="en-US" sz="2400" dirty="0" err="1" smtClean="0"/>
              <a:t>Sevoflurane</a:t>
            </a:r>
            <a:r>
              <a:rPr lang="en-US" sz="2400" dirty="0" smtClean="0"/>
              <a:t> Than With Desflurane</a:t>
            </a:r>
          </a:p>
        </p:txBody>
      </p:sp>
      <p:sp>
        <p:nvSpPr>
          <p:cNvPr id="26629" name="Rectangle 9"/>
          <p:cNvSpPr>
            <a:spLocks noChangeArrowheads="1"/>
          </p:cNvSpPr>
          <p:nvPr/>
        </p:nvSpPr>
        <p:spPr bwMode="auto">
          <a:xfrm>
            <a:off x="2600325" y="4905375"/>
            <a:ext cx="64373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 eaLnBrk="0" hangingPunct="0">
              <a:tabLst>
                <a:tab pos="173038" algn="ctr"/>
                <a:tab pos="1371600" algn="ctr"/>
                <a:tab pos="2562225" algn="ctr"/>
                <a:tab pos="3752850" algn="ctr"/>
                <a:tab pos="4949825" algn="ctr"/>
                <a:tab pos="6148388" algn="ctr"/>
              </a:tabLst>
            </a:pPr>
            <a:r>
              <a:rPr lang="en-GB" sz="1800">
                <a:solidFill>
                  <a:schemeClr val="tx2"/>
                </a:solidFill>
                <a:latin typeface="Arial" charset="0"/>
              </a:rPr>
              <a:t>	15	20	25	30	35	40</a:t>
            </a:r>
          </a:p>
        </p:txBody>
      </p:sp>
      <p:sp>
        <p:nvSpPr>
          <p:cNvPr id="26630" name="Rectangle 11"/>
          <p:cNvSpPr>
            <a:spLocks noChangeArrowheads="1"/>
          </p:cNvSpPr>
          <p:nvPr/>
        </p:nvSpPr>
        <p:spPr bwMode="auto">
          <a:xfrm>
            <a:off x="2667000" y="5151438"/>
            <a:ext cx="6226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4400" eaLnBrk="0" hangingPunct="0"/>
            <a:r>
              <a:rPr lang="en-GB" sz="1800" b="1">
                <a:solidFill>
                  <a:schemeClr val="tx1"/>
                </a:solidFill>
                <a:latin typeface="Arial" charset="0"/>
              </a:rPr>
              <a:t>Body Mass Index (kg/m</a:t>
            </a:r>
            <a:r>
              <a:rPr lang="en-GB" sz="1800" b="1" baseline="30000">
                <a:solidFill>
                  <a:schemeClr val="tx1"/>
                </a:solidFill>
                <a:latin typeface="Arial" charset="0"/>
              </a:rPr>
              <a:t>2</a:t>
            </a:r>
            <a:r>
              <a:rPr lang="en-GB" sz="1800" b="1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  <p:sp>
        <p:nvSpPr>
          <p:cNvPr id="26631" name="Rectangle 12"/>
          <p:cNvSpPr>
            <a:spLocks noChangeArrowheads="1"/>
          </p:cNvSpPr>
          <p:nvPr/>
        </p:nvSpPr>
        <p:spPr bwMode="auto">
          <a:xfrm>
            <a:off x="2089150" y="2133600"/>
            <a:ext cx="57150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914400" eaLnBrk="0" hangingPunct="0">
              <a:spcAft>
                <a:spcPct val="131000"/>
              </a:spcAft>
            </a:pPr>
            <a:r>
              <a:rPr lang="en-GB" sz="1800">
                <a:solidFill>
                  <a:schemeClr val="tx2"/>
                </a:solidFill>
                <a:latin typeface="Arial" charset="0"/>
              </a:rPr>
              <a:t>2,000</a:t>
            </a:r>
          </a:p>
          <a:p>
            <a:pPr algn="r" defTabSz="914400" eaLnBrk="0" hangingPunct="0">
              <a:spcAft>
                <a:spcPct val="131000"/>
              </a:spcAft>
            </a:pPr>
            <a:endParaRPr lang="en-GB" sz="1800">
              <a:solidFill>
                <a:schemeClr val="tx2"/>
              </a:solidFill>
              <a:latin typeface="Arial" charset="0"/>
            </a:endParaRPr>
          </a:p>
          <a:p>
            <a:pPr algn="r" defTabSz="914400" eaLnBrk="0" hangingPunct="0">
              <a:spcAft>
                <a:spcPct val="131000"/>
              </a:spcAft>
            </a:pPr>
            <a:r>
              <a:rPr lang="en-GB" sz="1800">
                <a:solidFill>
                  <a:schemeClr val="tx2"/>
                </a:solidFill>
                <a:latin typeface="Arial" charset="0"/>
              </a:rPr>
              <a:t>1,000</a:t>
            </a:r>
          </a:p>
          <a:p>
            <a:pPr algn="r" defTabSz="914400" eaLnBrk="0" hangingPunct="0">
              <a:spcAft>
                <a:spcPct val="131000"/>
              </a:spcAft>
            </a:pPr>
            <a:endParaRPr lang="en-GB" sz="1800">
              <a:solidFill>
                <a:schemeClr val="tx2"/>
              </a:solidFill>
              <a:latin typeface="Arial" charset="0"/>
            </a:endParaRPr>
          </a:p>
          <a:p>
            <a:pPr algn="r" defTabSz="914400" eaLnBrk="0" hangingPunct="0">
              <a:spcAft>
                <a:spcPct val="131000"/>
              </a:spcAft>
            </a:pPr>
            <a:r>
              <a:rPr lang="en-GB" sz="1800">
                <a:solidFill>
                  <a:schemeClr val="tx2"/>
                </a:solidFill>
                <a:latin typeface="Arial" charset="0"/>
              </a:rPr>
              <a:t>0</a:t>
            </a:r>
          </a:p>
        </p:txBody>
      </p:sp>
      <p:sp>
        <p:nvSpPr>
          <p:cNvPr id="26632" name="Rectangle 15"/>
          <p:cNvSpPr>
            <a:spLocks noChangeArrowheads="1"/>
          </p:cNvSpPr>
          <p:nvPr/>
        </p:nvSpPr>
        <p:spPr bwMode="auto">
          <a:xfrm>
            <a:off x="144463" y="2274888"/>
            <a:ext cx="20034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 defTabSz="914400" eaLnBrk="0" hangingPunct="0"/>
            <a:r>
              <a:rPr lang="en-GB" sz="1800" b="1">
                <a:solidFill>
                  <a:schemeClr val="tx1"/>
                </a:solidFill>
                <a:latin typeface="Arial" charset="0"/>
              </a:rPr>
              <a:t>Time</a:t>
            </a:r>
            <a:r>
              <a:rPr lang="en-GB" b="1">
                <a:solidFill>
                  <a:schemeClr val="tx1"/>
                </a:solidFill>
                <a:latin typeface="Arial" charset="0"/>
              </a:rPr>
              <a:t> </a:t>
            </a:r>
            <a:endParaRPr lang="en-GB" sz="1800" b="1">
              <a:solidFill>
                <a:schemeClr val="tx1"/>
              </a:solidFill>
              <a:latin typeface="Arial" charset="0"/>
            </a:endParaRPr>
          </a:p>
          <a:p>
            <a:pPr algn="ctr" defTabSz="914400" eaLnBrk="0" hangingPunct="0"/>
            <a:r>
              <a:rPr lang="en-GB" sz="1800" b="1">
                <a:solidFill>
                  <a:schemeClr val="tx1"/>
                </a:solidFill>
                <a:latin typeface="Arial" charset="0"/>
              </a:rPr>
              <a:t>(Seconds)</a:t>
            </a:r>
            <a:br>
              <a:rPr lang="en-GB" sz="1800" b="1">
                <a:solidFill>
                  <a:schemeClr val="tx1"/>
                </a:solidFill>
                <a:latin typeface="Arial" charset="0"/>
              </a:rPr>
            </a:br>
            <a:r>
              <a:rPr lang="en-US" sz="1800" b="1">
                <a:solidFill>
                  <a:schemeClr val="tx1"/>
                </a:solidFill>
                <a:latin typeface="Arial" charset="0"/>
              </a:rPr>
              <a:t>From Anesthetic </a:t>
            </a:r>
            <a:r>
              <a:rPr lang="en-GB" sz="1800" b="1">
                <a:solidFill>
                  <a:schemeClr val="tx1"/>
                </a:solidFill>
                <a:latin typeface="Arial" charset="0"/>
              </a:rPr>
              <a:t>Discontinuation Until First </a:t>
            </a:r>
            <a:br>
              <a:rPr lang="en-GB" sz="1800" b="1">
                <a:solidFill>
                  <a:schemeClr val="tx1"/>
                </a:solidFill>
                <a:latin typeface="Arial" charset="0"/>
              </a:rPr>
            </a:br>
            <a:r>
              <a:rPr lang="en-GB" sz="1800" b="1">
                <a:solidFill>
                  <a:schemeClr val="tx1"/>
                </a:solidFill>
                <a:latin typeface="Arial" charset="0"/>
              </a:rPr>
              <a:t>Ability to Swallow*</a:t>
            </a:r>
          </a:p>
          <a:p>
            <a:pPr algn="ctr" defTabSz="914400" eaLnBrk="0" hangingPunct="0"/>
            <a:r>
              <a:rPr lang="en-GB" sz="1800" b="1">
                <a:solidFill>
                  <a:schemeClr val="tx1"/>
                </a:solidFill>
                <a:latin typeface="Arial" charset="0"/>
              </a:rPr>
              <a:t>(1000 seconds</a:t>
            </a:r>
            <a:br>
              <a:rPr lang="en-GB" sz="1800" b="1">
                <a:solidFill>
                  <a:schemeClr val="tx1"/>
                </a:solidFill>
                <a:latin typeface="Arial" charset="0"/>
              </a:rPr>
            </a:br>
            <a:r>
              <a:rPr lang="en-GB" sz="1800" b="1">
                <a:solidFill>
                  <a:schemeClr val="tx1"/>
                </a:solidFill>
                <a:latin typeface="Arial" charset="0"/>
              </a:rPr>
              <a:t>= 17 minutes)</a:t>
            </a:r>
          </a:p>
        </p:txBody>
      </p:sp>
      <p:sp>
        <p:nvSpPr>
          <p:cNvPr id="26633" name="Rectangle 13"/>
          <p:cNvSpPr>
            <a:spLocks noChangeArrowheads="1"/>
          </p:cNvSpPr>
          <p:nvPr/>
        </p:nvSpPr>
        <p:spPr bwMode="auto">
          <a:xfrm>
            <a:off x="869950" y="1211263"/>
            <a:ext cx="74104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914400" eaLnBrk="0" hangingPunct="0"/>
            <a:r>
              <a:rPr lang="en-GB" sz="1800">
                <a:solidFill>
                  <a:schemeClr val="tx1"/>
                </a:solidFill>
                <a:latin typeface="Arial" charset="0"/>
              </a:rPr>
              <a:t>Time From Anesthetic Discontinuation to First Ability to Swallow by BMI</a:t>
            </a:r>
          </a:p>
        </p:txBody>
      </p:sp>
      <p:sp>
        <p:nvSpPr>
          <p:cNvPr id="26634" name="Rectangle 14"/>
          <p:cNvSpPr>
            <a:spLocks noChangeArrowheads="1"/>
          </p:cNvSpPr>
          <p:nvPr/>
        </p:nvSpPr>
        <p:spPr bwMode="auto">
          <a:xfrm>
            <a:off x="1046163" y="1554163"/>
            <a:ext cx="7183437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914400" eaLnBrk="0" hangingPunct="0">
              <a:tabLst>
                <a:tab pos="284163" algn="l"/>
                <a:tab pos="1887538" algn="l"/>
                <a:tab pos="3775075" algn="l"/>
                <a:tab pos="5545138" algn="l"/>
              </a:tabLst>
            </a:pPr>
            <a:r>
              <a:rPr lang="en-GB" sz="1800">
                <a:solidFill>
                  <a:schemeClr val="tx1"/>
                </a:solidFill>
                <a:latin typeface="Arial" charset="0"/>
              </a:rPr>
              <a:t>	Desflurane	Sevoflurane	Desflurane	Sevoflurane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667000" y="2044700"/>
          <a:ext cx="6111875" cy="287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49" name="CorelDRAW" r:id="rId4" imgW="6115320" imgH="2872080" progId="">
                  <p:embed/>
                </p:oleObj>
              </mc:Choice>
              <mc:Fallback>
                <p:oleObj name="CorelDRAW" r:id="rId4" imgW="6115320" imgH="28720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044700"/>
                        <a:ext cx="6111875" cy="287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5" name="Rectangle 17"/>
          <p:cNvSpPr>
            <a:spLocks noChangeArrowheads="1"/>
          </p:cNvSpPr>
          <p:nvPr/>
        </p:nvSpPr>
        <p:spPr bwMode="auto">
          <a:xfrm>
            <a:off x="7673975" y="294005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914400" eaLnBrk="0" hangingPunct="0"/>
            <a:r>
              <a:rPr lang="en-GB" sz="1800" i="1">
                <a:solidFill>
                  <a:schemeClr val="tx1"/>
                </a:solidFill>
                <a:latin typeface="Arial" charset="0"/>
              </a:rPr>
              <a:t>P</a:t>
            </a:r>
            <a:r>
              <a:rPr lang="en-GB" sz="1800">
                <a:solidFill>
                  <a:schemeClr val="tx1"/>
                </a:solidFill>
                <a:latin typeface="Arial" charset="0"/>
              </a:rPr>
              <a:t>=0.02</a:t>
            </a:r>
          </a:p>
        </p:txBody>
      </p:sp>
      <p:sp>
        <p:nvSpPr>
          <p:cNvPr id="26636" name="Rectangle 18"/>
          <p:cNvSpPr>
            <a:spLocks noChangeArrowheads="1"/>
          </p:cNvSpPr>
          <p:nvPr/>
        </p:nvSpPr>
        <p:spPr bwMode="auto">
          <a:xfrm rot="10800000" flipV="1">
            <a:off x="8153400" y="3879850"/>
            <a:ext cx="9906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914400" eaLnBrk="0" hangingPunct="0"/>
            <a:r>
              <a:rPr lang="en-GB" sz="1800" i="1">
                <a:solidFill>
                  <a:schemeClr val="tx1"/>
                </a:solidFill>
                <a:latin typeface="Arial" charset="0"/>
              </a:rPr>
              <a:t>P</a:t>
            </a:r>
            <a:r>
              <a:rPr lang="en-GB" sz="1800">
                <a:solidFill>
                  <a:schemeClr val="tx1"/>
                </a:solidFill>
                <a:latin typeface="Arial" charset="0"/>
              </a:rPr>
              <a:t>=0.03</a:t>
            </a:r>
          </a:p>
        </p:txBody>
      </p:sp>
      <p:sp>
        <p:nvSpPr>
          <p:cNvPr id="26637" name="AutoShape 19"/>
          <p:cNvSpPr>
            <a:spLocks noChangeArrowheads="1"/>
          </p:cNvSpPr>
          <p:nvPr/>
        </p:nvSpPr>
        <p:spPr bwMode="auto">
          <a:xfrm>
            <a:off x="1155700" y="1666875"/>
            <a:ext cx="165100" cy="142875"/>
          </a:xfrm>
          <a:prstGeom prst="triangle">
            <a:avLst>
              <a:gd name="adj" fmla="val 50000"/>
            </a:avLst>
          </a:prstGeom>
          <a:solidFill>
            <a:srgbClr val="00A5DB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914400" eaLnBrk="0" hangingPunct="0"/>
            <a:endParaRPr lang="en-US" sz="1800">
              <a:latin typeface="Arial" charset="0"/>
            </a:endParaRPr>
          </a:p>
        </p:txBody>
      </p:sp>
      <p:sp>
        <p:nvSpPr>
          <p:cNvPr id="26638" name="Oval 20"/>
          <p:cNvSpPr>
            <a:spLocks noChangeArrowheads="1"/>
          </p:cNvSpPr>
          <p:nvPr/>
        </p:nvSpPr>
        <p:spPr bwMode="auto">
          <a:xfrm>
            <a:off x="2816225" y="1663700"/>
            <a:ext cx="147638" cy="147638"/>
          </a:xfrm>
          <a:prstGeom prst="ellipse">
            <a:avLst/>
          </a:prstGeom>
          <a:solidFill>
            <a:srgbClr val="ECBD00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defTabSz="914400" eaLnBrk="0" hangingPunct="0"/>
            <a:endParaRPr lang="en-US" sz="1800">
              <a:latin typeface="Arial" charset="0"/>
            </a:endParaRPr>
          </a:p>
        </p:txBody>
      </p:sp>
      <p:sp>
        <p:nvSpPr>
          <p:cNvPr id="26639" name="Line 21"/>
          <p:cNvSpPr>
            <a:spLocks noChangeShapeType="1"/>
          </p:cNvSpPr>
          <p:nvPr/>
        </p:nvSpPr>
        <p:spPr bwMode="auto">
          <a:xfrm flipH="1">
            <a:off x="4533900" y="1738313"/>
            <a:ext cx="304800" cy="0"/>
          </a:xfrm>
          <a:prstGeom prst="line">
            <a:avLst/>
          </a:prstGeom>
          <a:noFill/>
          <a:ln w="28575">
            <a:solidFill>
              <a:srgbClr val="00A5DB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640" name="Line 22"/>
          <p:cNvSpPr>
            <a:spLocks noChangeShapeType="1"/>
          </p:cNvSpPr>
          <p:nvPr/>
        </p:nvSpPr>
        <p:spPr bwMode="auto">
          <a:xfrm flipH="1">
            <a:off x="6280150" y="1738313"/>
            <a:ext cx="304800" cy="0"/>
          </a:xfrm>
          <a:prstGeom prst="line">
            <a:avLst/>
          </a:prstGeom>
          <a:noFill/>
          <a:ln w="28575">
            <a:solidFill>
              <a:srgbClr val="ECBD00"/>
            </a:solidFill>
            <a:prstDash val="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642" name="TextBox 5"/>
          <p:cNvSpPr txBox="1">
            <a:spLocks noChangeArrowheads="1"/>
          </p:cNvSpPr>
          <p:nvPr/>
        </p:nvSpPr>
        <p:spPr bwMode="auto">
          <a:xfrm>
            <a:off x="123825" y="6142038"/>
            <a:ext cx="2536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/>
            <a:r>
              <a:rPr lang="da-DK" sz="1200">
                <a:solidFill>
                  <a:srgbClr val="00529B"/>
                </a:solidFill>
                <a:cs typeface="Arial" charset="0"/>
              </a:rPr>
              <a:t>McKay RE et al. </a:t>
            </a:r>
            <a:br>
              <a:rPr lang="da-DK" sz="1200">
                <a:solidFill>
                  <a:srgbClr val="00529B"/>
                </a:solidFill>
                <a:cs typeface="Arial" charset="0"/>
              </a:rPr>
            </a:br>
            <a:r>
              <a:rPr lang="da-DK" sz="1200" i="1">
                <a:solidFill>
                  <a:srgbClr val="00529B"/>
                </a:solidFill>
                <a:cs typeface="Arial" charset="0"/>
              </a:rPr>
              <a:t>Br J Anaesth.</a:t>
            </a:r>
            <a:r>
              <a:rPr lang="da-DK" sz="1200">
                <a:solidFill>
                  <a:srgbClr val="00529B"/>
                </a:solidFill>
                <a:cs typeface="Arial" charset="0"/>
              </a:rPr>
              <a:t> 2010;104:175-182.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international CAPE JPMulier 6 7 march 2012</a:t>
            </a:r>
            <a:endParaRPr lang="en-GB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7F1CA-EC79-D344-A239-DAF660DA1C02}" type="slidenum">
              <a:rPr lang="en-GB" smtClean="0"/>
              <a:pPr/>
              <a:t>87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736600"/>
          </a:xfrm>
        </p:spPr>
        <p:txBody>
          <a:bodyPr/>
          <a:lstStyle/>
          <a:p>
            <a:r>
              <a:rPr lang="fr-FR" sz="3200" dirty="0" smtClean="0"/>
              <a:t>Operating Room and PACA use of </a:t>
            </a:r>
            <a:r>
              <a:rPr lang="fr-FR" sz="3200" dirty="0" err="1" smtClean="0"/>
              <a:t>opioids</a:t>
            </a:r>
            <a:r>
              <a:rPr lang="fr-FR" sz="3200" dirty="0" smtClean="0"/>
              <a:t> </a:t>
            </a:r>
            <a:endParaRPr lang="fr-FR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88</a:t>
            </a:fld>
            <a:endParaRPr lang="en-GB" dirty="0"/>
          </a:p>
        </p:txBody>
      </p:sp>
      <p:graphicFrame>
        <p:nvGraphicFramePr>
          <p:cNvPr id="6" name="Grafiek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8391477"/>
              </p:ext>
            </p:extLst>
          </p:nvPr>
        </p:nvGraphicFramePr>
        <p:xfrm>
          <a:off x="779462" y="1295400"/>
          <a:ext cx="7488237" cy="4732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34394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SC001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20938"/>
            <a:ext cx="3327400" cy="4437062"/>
          </a:xfrm>
          <a:prstGeom prst="rect">
            <a:avLst/>
          </a:prstGeom>
          <a:noFill/>
        </p:spPr>
      </p:pic>
      <p:pic>
        <p:nvPicPr>
          <p:cNvPr id="10" name="Picture 5" descr="DSC0014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16600" y="2420938"/>
            <a:ext cx="3327400" cy="4437062"/>
          </a:xfrm>
          <a:prstGeom prst="rect">
            <a:avLst/>
          </a:prstGeom>
          <a:noFill/>
        </p:spPr>
      </p:pic>
      <p:pic>
        <p:nvPicPr>
          <p:cNvPr id="11" name="MOV00981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2209800"/>
            <a:ext cx="4419600" cy="3314700"/>
          </a:xfrm>
          <a:prstGeom prst="rect">
            <a:avLst/>
          </a:prstGeom>
        </p:spPr>
      </p:pic>
      <p:sp>
        <p:nvSpPr>
          <p:cNvPr id="87041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cs typeface="Arial" charset="0"/>
              </a:rPr>
              <a:t>international CAPE JPMulier 6 7 march 2012</a:t>
            </a:r>
            <a:endParaRPr lang="nl-NL" smtClean="0">
              <a:cs typeface="Arial" charset="0"/>
            </a:endParaRP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479425" y="393700"/>
            <a:ext cx="7924800" cy="774700"/>
          </a:xfrm>
        </p:spPr>
        <p:txBody>
          <a:bodyPr/>
          <a:lstStyle/>
          <a:p>
            <a:pPr eaLnBrk="1" hangingPunct="1"/>
            <a:r>
              <a:rPr lang="en-US" sz="3200" smtClean="0">
                <a:latin typeface="Times New Roman" pitchFamily="18" charset="0"/>
              </a:rPr>
              <a:t> control of gastric bleeding by deep aspiration</a:t>
            </a:r>
          </a:p>
        </p:txBody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84300"/>
            <a:ext cx="8820150" cy="106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900" smtClean="0"/>
              <a:t>Treat if new red blood is aspirated</a:t>
            </a:r>
          </a:p>
          <a:p>
            <a:pPr eaLnBrk="1" hangingPunct="1">
              <a:lnSpc>
                <a:spcPct val="80000"/>
              </a:lnSpc>
            </a:pPr>
            <a:r>
              <a:rPr lang="en-US" sz="1900" smtClean="0"/>
              <a:t>Empty gastric pouch to prevent post extubation aspiration</a:t>
            </a:r>
          </a:p>
        </p:txBody>
      </p:sp>
      <p:sp>
        <p:nvSpPr>
          <p:cNvPr id="87045" name="Oval 9"/>
          <p:cNvSpPr>
            <a:spLocks noChangeArrowheads="1"/>
          </p:cNvSpPr>
          <p:nvPr/>
        </p:nvSpPr>
        <p:spPr bwMode="auto">
          <a:xfrm>
            <a:off x="762000" y="5638800"/>
            <a:ext cx="1524000" cy="457200"/>
          </a:xfrm>
          <a:prstGeom prst="ellipse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r" defTabSz="914400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87046" name="Oval 10"/>
          <p:cNvSpPr>
            <a:spLocks noChangeArrowheads="1"/>
          </p:cNvSpPr>
          <p:nvPr/>
        </p:nvSpPr>
        <p:spPr bwMode="auto">
          <a:xfrm>
            <a:off x="6248400" y="6400800"/>
            <a:ext cx="1524000" cy="457200"/>
          </a:xfrm>
          <a:prstGeom prst="ellipse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r" defTabSz="914400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87047" name="Oval 11"/>
          <p:cNvSpPr>
            <a:spLocks noChangeArrowheads="1"/>
          </p:cNvSpPr>
          <p:nvPr/>
        </p:nvSpPr>
        <p:spPr bwMode="auto">
          <a:xfrm>
            <a:off x="3733800" y="3657600"/>
            <a:ext cx="609600" cy="457200"/>
          </a:xfrm>
          <a:prstGeom prst="ellipse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pPr algn="r" defTabSz="914400" eaLnBrk="0" hangingPunct="0"/>
            <a:endParaRPr lang="en-GB" sz="2400">
              <a:latin typeface="Times New Roman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89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D679C-DDD9-4640-B294-308FC20353B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 descr="ASA exhib abd infla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4784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2179" y="81561"/>
            <a:ext cx="35894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Pressure volume loops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or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Simplified 3 points measurement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or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Look to max vol at 15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 descr="inflator1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923" y="1508090"/>
            <a:ext cx="3676076" cy="2744436"/>
          </a:xfrm>
          <a:prstGeom prst="rect">
            <a:avLst/>
          </a:prstGeom>
        </p:spPr>
      </p:pic>
      <p:pic>
        <p:nvPicPr>
          <p:cNvPr id="8" name="Picture 7" descr="inflator 2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924" y="4100942"/>
            <a:ext cx="3676076" cy="27570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4667" y="2844800"/>
            <a:ext cx="1602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PV0 : 7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E:  1 mmHg/L</a:t>
            </a:r>
            <a:endParaRPr lang="en-GB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086100" y="381000"/>
            <a:ext cx="5276850" cy="1044575"/>
          </a:xfrm>
        </p:spPr>
        <p:txBody>
          <a:bodyPr/>
          <a:lstStyle/>
          <a:p>
            <a:r>
              <a:rPr lang="en-GB" smtClean="0"/>
              <a:t>Low saturation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61938" y="1689100"/>
            <a:ext cx="8229600" cy="4525963"/>
          </a:xfrm>
        </p:spPr>
        <p:txBody>
          <a:bodyPr/>
          <a:lstStyle/>
          <a:p>
            <a:r>
              <a:rPr lang="en-GB" smtClean="0"/>
              <a:t>Old problem still needs attention</a:t>
            </a:r>
          </a:p>
          <a:p>
            <a:pPr lvl="1"/>
            <a:r>
              <a:rPr lang="en-GB" smtClean="0">
                <a:solidFill>
                  <a:srgbClr val="FFFF00"/>
                </a:solidFill>
              </a:rPr>
              <a:t>Atelectasis: peep &amp; recruitment</a:t>
            </a:r>
          </a:p>
          <a:p>
            <a:pPr lvl="1"/>
            <a:r>
              <a:rPr lang="en-GB" smtClean="0"/>
              <a:t>Synchronisation problems</a:t>
            </a:r>
          </a:p>
          <a:p>
            <a:r>
              <a:rPr lang="en-GB" smtClean="0"/>
              <a:t>New patient population? </a:t>
            </a:r>
            <a:r>
              <a:rPr lang="en-GB" sz="2400" smtClean="0"/>
              <a:t>Extreme age, size</a:t>
            </a:r>
            <a:endParaRPr lang="en-GB" smtClean="0"/>
          </a:p>
          <a:p>
            <a:pPr lvl="1"/>
            <a:r>
              <a:rPr lang="en-GB" smtClean="0"/>
              <a:t>Neonati - very old – surgery less invasive</a:t>
            </a:r>
          </a:p>
          <a:p>
            <a:pPr lvl="1"/>
            <a:r>
              <a:rPr lang="en-GB" smtClean="0"/>
              <a:t>Morbid obese - anorexia</a:t>
            </a:r>
          </a:p>
          <a:p>
            <a:r>
              <a:rPr lang="en-GB" smtClean="0"/>
              <a:t>New insight in physiology?</a:t>
            </a:r>
          </a:p>
          <a:p>
            <a:pPr lvl="1"/>
            <a:r>
              <a:rPr lang="en-GB" smtClean="0"/>
              <a:t>Volutrauma is more important than barotrauma</a:t>
            </a:r>
          </a:p>
          <a:p>
            <a:pPr lvl="1"/>
            <a:r>
              <a:rPr lang="en-GB" smtClean="0"/>
              <a:t>Permissive hypercapnia, hypoxia instead of biotrauma</a:t>
            </a:r>
          </a:p>
          <a:p>
            <a:endParaRPr lang="en-GB" smtClean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CAPE JPMulier 6 7 march 2012</a:t>
            </a:r>
            <a:endParaRPr lang="en-GB"/>
          </a:p>
        </p:txBody>
      </p:sp>
      <p:pic>
        <p:nvPicPr>
          <p:cNvPr id="21509" name="Picture 6" descr="atelectasis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7450" y="1919288"/>
            <a:ext cx="2836863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" descr="atelectasis 4 lobes RX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57463"/>
            <a:ext cx="499745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" descr="eit_before_recruitment__110x9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4746625"/>
            <a:ext cx="215582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5" descr="eit_4h_after_recruitment__110x9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8175" y="4746625"/>
            <a:ext cx="215582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8" descr="peep peep don't sleep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0" y="1920875"/>
            <a:ext cx="11953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9" descr="atelectasis RX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8750" y="3517900"/>
            <a:ext cx="1201738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39738" y="3517900"/>
            <a:ext cx="4249737" cy="1938338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i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Measuring atelectasis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i="1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i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Attention &amp; Awareness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i="1">
              <a:solidFill>
                <a:srgbClr val="FFFF00"/>
              </a:solidFill>
              <a:latin typeface="+mn-lt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i="1">
                <a:solidFill>
                  <a:srgbClr val="FFFF00"/>
                </a:solidFill>
                <a:latin typeface="+mn-lt"/>
                <a:ea typeface="+mn-ea"/>
                <a:cs typeface="+mn-cs"/>
              </a:rPr>
              <a:t>Use of peep and recruitment</a:t>
            </a:r>
          </a:p>
        </p:txBody>
      </p:sp>
      <p:pic>
        <p:nvPicPr>
          <p:cNvPr id="21516" name="Picture 14" descr="DSC01501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64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90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CAPE JPMulier 6 7 march 2012</a:t>
            </a:r>
            <a:endParaRPr lang="en-GB" dirty="0"/>
          </a:p>
        </p:txBody>
      </p:sp>
      <p:pic>
        <p:nvPicPr>
          <p:cNvPr id="24580" name="Picture 4" descr="fig 1 Reinius 200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75" y="2176463"/>
            <a:ext cx="2997200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Placeholder 1" descr="Fig.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725" y="1608138"/>
            <a:ext cx="3927475" cy="21542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Placeholder 1" descr="Fig.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725" y="3983038"/>
            <a:ext cx="3927475" cy="2670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4583" name="Text Box 4"/>
          <p:cNvSpPr txBox="1">
            <a:spLocks noChangeArrowheads="1"/>
          </p:cNvSpPr>
          <p:nvPr/>
        </p:nvSpPr>
        <p:spPr bwMode="auto">
          <a:xfrm>
            <a:off x="304800" y="379413"/>
            <a:ext cx="8382000" cy="1017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US" sz="2400">
                <a:solidFill>
                  <a:srgbClr val="10CF9B"/>
                </a:solidFill>
                <a:latin typeface="Constantia" charset="0"/>
              </a:rPr>
              <a:t>Prevention of Atelectasis in Morbidly Obese Patients during General Anesthesia and Paralysis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2400" b="1">
                <a:solidFill>
                  <a:srgbClr val="10CF9B"/>
                </a:solidFill>
                <a:ea typeface="msgothic" charset="0"/>
                <a:cs typeface="msgothic" charset="0"/>
              </a:rPr>
              <a:t>Reinius et al. Anesthesiology 2009 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91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519113"/>
            <a:ext cx="7583487" cy="13620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sz="3600"/>
              <a:t>CPAP adapted ventilator used to breath spontaneous or to assist manual with facemask</a:t>
            </a:r>
          </a:p>
        </p:txBody>
      </p:sp>
      <p:sp>
        <p:nvSpPr>
          <p:cNvPr id="54275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international CAPE JPMulier 6 7 march 2012</a:t>
            </a:r>
            <a:endParaRPr lang="en-GB"/>
          </a:p>
        </p:txBody>
      </p:sp>
      <p:pic>
        <p:nvPicPr>
          <p:cNvPr id="54277" name="Content Placeholder 3" descr="IMG_033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722" r="-71722"/>
          <a:stretch>
            <a:fillRect/>
          </a:stretch>
        </p:blipFill>
        <p:spPr bwMode="auto">
          <a:xfrm>
            <a:off x="1727200" y="4390885"/>
            <a:ext cx="4114800" cy="226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5" descr="IMG_033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775" y="3734453"/>
            <a:ext cx="218122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SC0236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424" y="2140511"/>
            <a:ext cx="2977776" cy="2233332"/>
          </a:xfrm>
          <a:prstGeom prst="rect">
            <a:avLst/>
          </a:prstGeom>
        </p:spPr>
      </p:pic>
      <p:pic>
        <p:nvPicPr>
          <p:cNvPr id="10" name="Picture 9" descr="DSC0236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58534" y="1720799"/>
            <a:ext cx="1925521" cy="1444141"/>
          </a:xfrm>
          <a:prstGeom prst="rect">
            <a:avLst/>
          </a:prstGeom>
        </p:spPr>
      </p:pic>
      <p:pic>
        <p:nvPicPr>
          <p:cNvPr id="11" name="Picture 10" descr="DSC0236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40510"/>
            <a:ext cx="2178424" cy="2904565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92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534400" cy="1066800"/>
          </a:xfrm>
        </p:spPr>
        <p:txBody>
          <a:bodyPr anchor="ctr"/>
          <a:lstStyle/>
          <a:p>
            <a:pPr algn="ctr"/>
            <a:r>
              <a:rPr lang="en-US" dirty="0" smtClean="0"/>
              <a:t>Old method: 4 </a:t>
            </a:r>
            <a:r>
              <a:rPr lang="en-US" dirty="0" err="1" smtClean="0"/>
              <a:t>pers</a:t>
            </a:r>
            <a:endParaRPr lang="en-US" dirty="0"/>
          </a:p>
        </p:txBody>
      </p:sp>
      <p:pic>
        <p:nvPicPr>
          <p:cNvPr id="6" name="MOV00972.MP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209675"/>
            <a:ext cx="7086600" cy="53149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BD40-5310-D14D-8230-6B22DA301096}" type="slidenum">
              <a:rPr lang="nl-NL" smtClean="0"/>
              <a:pPr/>
              <a:t>93</a:t>
            </a:fld>
            <a:endParaRPr lang="nl-N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9635"/>
            <a:ext cx="9144000" cy="609600"/>
          </a:xfrm>
        </p:spPr>
        <p:txBody>
          <a:bodyPr anchor="ctr"/>
          <a:lstStyle/>
          <a:p>
            <a:pPr algn="ctr"/>
            <a:r>
              <a:rPr lang="en-US" sz="3600" dirty="0" err="1" smtClean="0"/>
              <a:t>Floating hoover</a:t>
            </a:r>
            <a:r>
              <a:rPr lang="en-US" sz="3600" dirty="0" smtClean="0"/>
              <a:t>: 2 </a:t>
            </a:r>
            <a:r>
              <a:rPr lang="en-US" sz="3600" dirty="0" err="1" smtClean="0"/>
              <a:t>pers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BD40-5310-D14D-8230-6B22DA301096}" type="slidenum">
              <a:rPr lang="nl-NL" smtClean="0"/>
              <a:pPr/>
              <a:t>94</a:t>
            </a:fld>
            <a:endParaRPr lang="nl-NL"/>
          </a:p>
        </p:txBody>
      </p:sp>
      <p:pic>
        <p:nvPicPr>
          <p:cNvPr id="10" name="MOV01077.MP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953000"/>
            <a:ext cx="2540000" cy="1905000"/>
          </a:xfrm>
        </p:spPr>
      </p:pic>
      <p:pic>
        <p:nvPicPr>
          <p:cNvPr id="6" name="Picture 5" descr="DSC0104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382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numSld="999">
                <p:cTn id="7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381000"/>
            <a:ext cx="8732369" cy="762000"/>
          </a:xfrm>
        </p:spPr>
        <p:txBody>
          <a:bodyPr anchor="ctr"/>
          <a:lstStyle/>
          <a:p>
            <a:pPr algn="ctr"/>
            <a:r>
              <a:rPr lang="en-US" sz="3200" dirty="0" err="1" smtClean="0"/>
              <a:t>Move themselves in bed after Sugammadex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ABD40-5310-D14D-8230-6B22DA301096}" type="slidenum">
              <a:rPr lang="nl-NL" smtClean="0"/>
              <a:pPr/>
              <a:t>95</a:t>
            </a:fld>
            <a:endParaRPr lang="nl-NL"/>
          </a:p>
        </p:txBody>
      </p:sp>
      <p:pic>
        <p:nvPicPr>
          <p:cNvPr id="8" name="MOV00977.MPG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086350"/>
            <a:ext cx="2362200" cy="1771650"/>
          </a:xfrm>
        </p:spPr>
      </p:pic>
      <p:pic>
        <p:nvPicPr>
          <p:cNvPr id="6" name="Picture 5" descr="DSC0091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143000"/>
            <a:ext cx="7010400" cy="52578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5867400" y="3200400"/>
            <a:ext cx="762000" cy="381000"/>
          </a:xfrm>
          <a:prstGeom prst="ellips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nl-N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48827-9121-2B48-805A-0371D6FF3B78}" type="slidenum">
              <a:rPr lang="nl-NL"/>
              <a:pPr/>
              <a:t>96</a:t>
            </a:fld>
            <a:endParaRPr lang="nl-NL"/>
          </a:p>
        </p:txBody>
      </p:sp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584760"/>
            <a:ext cx="7380287" cy="621740"/>
          </a:xfrm>
        </p:spPr>
        <p:txBody>
          <a:bodyPr anchor="ctr"/>
          <a:lstStyle/>
          <a:p>
            <a:pPr algn="ctr"/>
            <a:r>
              <a:rPr lang="en-US" sz="3600"/>
              <a:t>ERAS  </a:t>
            </a:r>
            <a:r>
              <a:rPr lang="en-US" sz="2800"/>
              <a:t>(enhanced recovery after surgery)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9463" y="1422400"/>
            <a:ext cx="8118007" cy="5054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/>
              <a:t>Deep NMB till the end</a:t>
            </a:r>
          </a:p>
          <a:p>
            <a:pPr lvl="1">
              <a:lnSpc>
                <a:spcPct val="90000"/>
              </a:lnSpc>
            </a:pPr>
            <a:r>
              <a:rPr lang="en-US"/>
              <a:t>Sugammadex improves awakening by muscle spindles activation</a:t>
            </a:r>
          </a:p>
          <a:p>
            <a:pPr>
              <a:lnSpc>
                <a:spcPct val="90000"/>
              </a:lnSpc>
            </a:pPr>
            <a:r>
              <a:rPr lang="en-US"/>
              <a:t>Large volume leak test</a:t>
            </a:r>
          </a:p>
          <a:p>
            <a:pPr>
              <a:lnSpc>
                <a:spcPct val="90000"/>
              </a:lnSpc>
            </a:pPr>
            <a:r>
              <a:rPr lang="en-US"/>
              <a:t>Opioid free anesthesia - high dose paracetamol - low dose morphine post op</a:t>
            </a:r>
          </a:p>
          <a:p>
            <a:pPr lvl="1">
              <a:lnSpc>
                <a:spcPct val="90000"/>
              </a:lnSpc>
            </a:pPr>
            <a:r>
              <a:rPr lang="en-US"/>
              <a:t>Prevent post op pain</a:t>
            </a:r>
          </a:p>
          <a:p>
            <a:pPr lvl="1">
              <a:lnSpc>
                <a:spcPct val="90000"/>
              </a:lnSpc>
            </a:pPr>
            <a:r>
              <a:rPr lang="en-US"/>
              <a:t>No sedation  low dose ketalar, droperidol, no benzodiazepines</a:t>
            </a:r>
          </a:p>
          <a:p>
            <a:pPr>
              <a:lnSpc>
                <a:spcPct val="90000"/>
              </a:lnSpc>
            </a:pPr>
            <a:r>
              <a:rPr lang="en-US"/>
              <a:t>Permissive hypercapnia</a:t>
            </a:r>
          </a:p>
          <a:p>
            <a:pPr lvl="1">
              <a:lnSpc>
                <a:spcPct val="90000"/>
              </a:lnSpc>
            </a:pPr>
            <a:r>
              <a:rPr lang="en-US"/>
              <a:t>Improve peripheral circulation and hypertension</a:t>
            </a:r>
          </a:p>
          <a:p>
            <a:pPr>
              <a:lnSpc>
                <a:spcPct val="90000"/>
              </a:lnSpc>
            </a:pPr>
            <a:r>
              <a:rPr lang="en-US"/>
              <a:t>PEEP - CPAP - PEEP   lung recruitment  PSV during NMB and lap</a:t>
            </a:r>
          </a:p>
          <a:p>
            <a:pPr lvl="1">
              <a:lnSpc>
                <a:spcPct val="90000"/>
              </a:lnSpc>
            </a:pPr>
            <a:r>
              <a:rPr lang="en-US"/>
              <a:t>Prevent post op atelectasis</a:t>
            </a:r>
          </a:p>
          <a:p>
            <a:pPr lvl="1">
              <a:lnSpc>
                <a:spcPct val="90000"/>
              </a:lnSpc>
            </a:pPr>
            <a:r>
              <a:rPr lang="en-US"/>
              <a:t>Accellerate awakening</a:t>
            </a:r>
          </a:p>
          <a:p>
            <a:pPr>
              <a:lnSpc>
                <a:spcPct val="90000"/>
              </a:lnSpc>
            </a:pPr>
            <a:r>
              <a:rPr lang="en-US"/>
              <a:t>Taperguard Cuff – gastric aspiration – RSI </a:t>
            </a:r>
          </a:p>
          <a:p>
            <a:pPr lvl="1">
              <a:lnSpc>
                <a:spcPct val="90000"/>
              </a:lnSpc>
            </a:pPr>
            <a:r>
              <a:rPr lang="en-US"/>
              <a:t>Prevent peri op aspiration</a:t>
            </a:r>
          </a:p>
          <a:p>
            <a:pPr>
              <a:lnSpc>
                <a:spcPct val="90000"/>
              </a:lnSpc>
            </a:pPr>
            <a:r>
              <a:rPr lang="en-US"/>
              <a:t>Leg elevation per op</a:t>
            </a:r>
          </a:p>
          <a:p>
            <a:pPr lvl="1">
              <a:lnSpc>
                <a:spcPct val="90000"/>
              </a:lnSpc>
            </a:pPr>
            <a:r>
              <a:rPr lang="en-US"/>
              <a:t>tromboprophylaxis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381000"/>
            <a:ext cx="8668870" cy="800100"/>
          </a:xfrm>
        </p:spPr>
        <p:txBody>
          <a:bodyPr anchor="ctr"/>
          <a:lstStyle/>
          <a:p>
            <a:pPr algn="ctr"/>
            <a:r>
              <a:rPr lang="en-GB" sz="2800" dirty="0"/>
              <a:t>Conclusion C: ERAS and sugammadex </a:t>
            </a:r>
            <a:br>
              <a:rPr lang="en-GB" sz="2800" dirty="0"/>
            </a:br>
            <a:r>
              <a:rPr lang="en-GB" sz="2800" dirty="0"/>
              <a:t>in morbid obese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371599"/>
            <a:ext cx="7920037" cy="5282267"/>
          </a:xfrm>
        </p:spPr>
        <p:txBody>
          <a:bodyPr>
            <a:normAutofit fontScale="85000" lnSpcReduction="20000"/>
          </a:bodyPr>
          <a:lstStyle/>
          <a:p>
            <a:pPr marL="457200" indent="-457200" algn="ctr">
              <a:buNone/>
            </a:pPr>
            <a:r>
              <a:rPr lang="en-GB" dirty="0">
                <a:solidFill>
                  <a:srgbClr val="FFFF00"/>
                </a:solidFill>
              </a:rPr>
              <a:t>ERAS improves outcome quality and reduces turnover time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Hypercapnic PSV is possible during deep NMB and</a:t>
            </a:r>
          </a:p>
          <a:p>
            <a:pPr marL="752475" lvl="1" indent="-457200">
              <a:buFont typeface="+mj-lt"/>
              <a:buAutoNum type="arabicPeriod"/>
            </a:pPr>
            <a:r>
              <a:rPr lang="en-GB" dirty="0"/>
              <a:t>Improves oxygenation.</a:t>
            </a:r>
          </a:p>
          <a:p>
            <a:pPr marL="752475" lvl="1" indent="-457200">
              <a:buFont typeface="+mj-lt"/>
              <a:buAutoNum type="arabicPeriod"/>
            </a:pPr>
            <a:r>
              <a:rPr lang="en-GB" dirty="0"/>
              <a:t>Facilitates weaning to spontaneous breathing</a:t>
            </a:r>
          </a:p>
          <a:p>
            <a:pPr marL="752475" lvl="1" indent="-457200">
              <a:buFont typeface="+mj-lt"/>
              <a:buAutoNum type="arabicPeriod"/>
            </a:pPr>
            <a:r>
              <a:rPr lang="en-GB" dirty="0"/>
              <a:t>Allows low morphine dosage without respiratory depression</a:t>
            </a:r>
          </a:p>
          <a:p>
            <a:pPr marL="752475" lvl="1" indent="-457200">
              <a:buFont typeface="+mj-lt"/>
              <a:buAutoNum type="arabicPeriod"/>
            </a:pPr>
            <a:r>
              <a:rPr lang="en-GB" dirty="0"/>
              <a:t>Increases cardiac output and blood pressure preventing postoperative bleeding and wound infections.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Desflurane elimination is fast and predictable with early alertness in morbid obese patients compared to propofol and sevoflurane.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Atelectasis and respiratory failure are prevented with</a:t>
            </a:r>
          </a:p>
          <a:p>
            <a:pPr marL="752475" lvl="1" indent="-457200">
              <a:buFont typeface="+mj-lt"/>
              <a:buAutoNum type="arabicPeriod"/>
            </a:pPr>
            <a:r>
              <a:rPr lang="en-GB" dirty="0"/>
              <a:t>Peep and Lung Recruitment during ventilation</a:t>
            </a:r>
          </a:p>
          <a:p>
            <a:pPr marL="752475" lvl="1" indent="-457200">
              <a:buFont typeface="+mj-lt"/>
              <a:buAutoNum type="arabicPeriod"/>
            </a:pPr>
            <a:r>
              <a:rPr lang="en-GB" dirty="0"/>
              <a:t>Predicatable and fast decurarisation with sugammadex to 90% TOF</a:t>
            </a:r>
          </a:p>
          <a:p>
            <a:pPr marL="752475" lvl="1" indent="-457200">
              <a:buFont typeface="+mj-lt"/>
              <a:buAutoNum type="arabicPeriod"/>
            </a:pPr>
            <a:r>
              <a:rPr lang="en-GB" dirty="0"/>
              <a:t>CPAP during extubation</a:t>
            </a:r>
          </a:p>
          <a:p>
            <a:pPr marL="752475" lvl="1" indent="-457200">
              <a:buFont typeface="+mj-lt"/>
              <a:buAutoNum type="arabicPeriod"/>
            </a:pPr>
            <a:r>
              <a:rPr lang="en-GB" dirty="0"/>
              <a:t>Early mobilisation in bed and deep breathing maneuvers</a:t>
            </a:r>
          </a:p>
          <a:p>
            <a:pPr marL="457200" indent="-457200" algn="ctr">
              <a:buNone/>
            </a:pPr>
            <a:r>
              <a:rPr lang="en-GB" dirty="0">
                <a:solidFill>
                  <a:srgbClr val="FFFF00"/>
                </a:solidFill>
              </a:rPr>
              <a:t>Sugammadex makes ERAS possible in morbid obese patients.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international CAPE JPMulier 6 7 march 2012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2E258-15DF-7946-8560-5F94C43ACABA}" type="slidenum">
              <a:rPr lang="en-GB" smtClean="0"/>
              <a:pPr/>
              <a:t>97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toor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28519</TotalTime>
  <Words>6590</Words>
  <Application>Microsoft Macintosh PowerPoint</Application>
  <PresentationFormat>Diavoorstelling (4:3)</PresentationFormat>
  <Paragraphs>1048</Paragraphs>
  <Slides>97</Slides>
  <Notes>17</Notes>
  <HiddenSlides>0</HiddenSlides>
  <MMClips>15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7</vt:i4>
      </vt:variant>
      <vt:variant>
        <vt:lpstr>Diatitels</vt:lpstr>
      </vt:variant>
      <vt:variant>
        <vt:i4>97</vt:i4>
      </vt:variant>
    </vt:vector>
  </HeadingPairs>
  <TitlesOfParts>
    <vt:vector size="105" baseType="lpstr">
      <vt:lpstr>Revolution</vt:lpstr>
      <vt:lpstr>Excel.Sheet.8</vt:lpstr>
      <vt:lpstr>Worksheet</vt:lpstr>
      <vt:lpstr>Hoja de cálculo</vt:lpstr>
      <vt:lpstr>Chart</vt:lpstr>
      <vt:lpstr>Werkblad</vt:lpstr>
      <vt:lpstr>Grafiek</vt:lpstr>
      <vt:lpstr>CorelDRAW</vt:lpstr>
      <vt:lpstr>A. Use of Deep Muscle Relaxation in Laparoscopic Bariatric Surgery: J P Mulier B. Importance of Deep Muscle Relaxation for the Laparoscopic Surgeon: B Dillemans C. Reversal of Neuromuscular Blockade (NMB) in Morbidly Obese Patients: P Van Lancker D. Using ERAS (enhanced recovery after surgery) for Laparoscopic Bariatric Surgery: J P Mulier  </vt:lpstr>
      <vt:lpstr>A. Use of Deep muscle relaxation in laparoscopic surgery</vt:lpstr>
      <vt:lpstr>Classical Indications for NMB </vt:lpstr>
      <vt:lpstr>Why are we trained to give insufficient NMB?</vt:lpstr>
      <vt:lpstr>Limited literature on the use of NMB during laparoscopy! </vt:lpstr>
      <vt:lpstr>Nevertheless: Surgical comments</vt:lpstr>
      <vt:lpstr>Patient variability</vt:lpstr>
      <vt:lpstr>Example: 1,2 L versus 7,2 L</vt:lpstr>
      <vt:lpstr>PowerPoint-presentatie</vt:lpstr>
      <vt:lpstr>CT scan</vt:lpstr>
      <vt:lpstr>Compliance (C) and Elastance (E)  C=change in V/change in P (C= 1/E)</vt:lpstr>
      <vt:lpstr>Measuring abdominal compliance during laparoscopic surgery</vt:lpstr>
      <vt:lpstr>Use of NMBA is Associated With Decreased Frequency of Poor Surgical View Conditions1,a</vt:lpstr>
      <vt:lpstr>Surgical workspace without - with NMB  in one obese patient BMI 46:  PV0 = 9 mmHg drops to 6 mmHg.  E remains constant at 2 mmHg/liter</vt:lpstr>
      <vt:lpstr>Pressure volume relation without vs with NMB</vt:lpstr>
      <vt:lpstr>Deep muscle relaxation is useful in morbid obese patients</vt:lpstr>
      <vt:lpstr>How improving workspace?</vt:lpstr>
      <vt:lpstr>Ex. of three point calculation in the OR</vt:lpstr>
      <vt:lpstr>Per operative measurements at first inflation</vt:lpstr>
      <vt:lpstr>Difference between diaphragm and adductor pollicis</vt:lpstr>
      <vt:lpstr>The Benefits of Deep Neuromuscular Blockade: Surgical Procedure</vt:lpstr>
      <vt:lpstr>The Benefits of Deep Neuromuscular Blockade: Surgical Procedure</vt:lpstr>
      <vt:lpstr>PowerPoint-presentatie</vt:lpstr>
      <vt:lpstr>PowerPoint-presentatie</vt:lpstr>
      <vt:lpstr>We can choose the lowest IAP possible by using max NMB</vt:lpstr>
      <vt:lpstr>PowerPoint-presentatie</vt:lpstr>
      <vt:lpstr>Determinants of E and PV0</vt:lpstr>
      <vt:lpstr>Effect of table position on APVR</vt:lpstr>
      <vt:lpstr>Effect of leg flexion on APVR</vt:lpstr>
      <vt:lpstr>How to change E : hip flexion</vt:lpstr>
      <vt:lpstr>Avoid too much leg flexion if  “Double bubble abdomen”</vt:lpstr>
      <vt:lpstr>BMI effect on abdominal P/V relation</vt:lpstr>
      <vt:lpstr>Obesity type</vt:lpstr>
      <vt:lpstr>PowerPoint-presentatie</vt:lpstr>
      <vt:lpstr>PowerPoint-presentatie</vt:lpstr>
      <vt:lpstr>Two apples WHR &gt; 1,25</vt:lpstr>
      <vt:lpstr>Two types of android obesity</vt:lpstr>
      <vt:lpstr>Thicness of external fat</vt:lpstr>
      <vt:lpstr>The obese patient is a challenge for anaesthesia  if android shape with intra visceral fat.</vt:lpstr>
      <vt:lpstr>Conclusion: When are NMB needed?</vt:lpstr>
      <vt:lpstr>A. Use of Deep Muscle Relaxation in Laparoscopic Bariatric Surgery: J P Mulier B. Importance of Deep Muscle Relaxation for the Laparoscopic Surgeon: B Dillemans C. Reversal of Neuromuscular Blockade (NMB) in Morbidly Obese Patients: P Van Lancker D. Using ERAS (enhanced recovery after surgery) for Laparoscopic Bariatric Surgery: J P Mulier  </vt:lpstr>
      <vt:lpstr>How a surgeon recognizes insufficient neuro muscular blockade?</vt:lpstr>
      <vt:lpstr>PowerPoint-presentatie</vt:lpstr>
      <vt:lpstr>What happens if patient breaths against ventilator?</vt:lpstr>
      <vt:lpstr>Difference between active contraction and relaxation</vt:lpstr>
      <vt:lpstr>Surgical prediction of difficult access:</vt:lpstr>
      <vt:lpstr>Other techniques used to improve surgical wokspace and access:</vt:lpstr>
      <vt:lpstr>Deep NMB is needed</vt:lpstr>
      <vt:lpstr>A. Use of Deep Muscle Relaxation in Laparoscopic Bariatric Surgery: J P Mulier B. Importance of Deep Muscle Relaxation for the Laparoscopic Surgeon: B Dillemans C. Reversal of Neuromuscular Blockade (NMB) in Morbidly Obese Patients: P Van Lancker D. Using ERAS (enhanced recovery after surgery) for Laparoscopic Bariatric Surgery: J P Mulier  </vt:lpstr>
      <vt:lpstr>Importance of Achieving TOF ≥0.9</vt:lpstr>
      <vt:lpstr>Pharynx Dysfunction Increases the Aspiration Risk </vt:lpstr>
      <vt:lpstr>The Clinical Benefits of Routine Monitoring and Reversal1</vt:lpstr>
      <vt:lpstr>Neostigmine is Less Effective in Obese Patients</vt:lpstr>
      <vt:lpstr>Predictability and Consistency of Sugammadex Reversal in Moderate and Deep NMB</vt:lpstr>
      <vt:lpstr>Sugammadex Increases Likelihood that Extubation Occurs at TOF ≥0.91</vt:lpstr>
      <vt:lpstr>Effects Of Rocuronium on Morbidly Obese Patients</vt:lpstr>
      <vt:lpstr>Ideal vs Corrected Body Weight for Dosage of Sugammadex in Morbidly Obese Patients</vt:lpstr>
      <vt:lpstr>NMB During Laparoscopic Surgery in Morbidly Obese Patients</vt:lpstr>
      <vt:lpstr>Perfect reversal in morbidly obese patients prevents pulmonary complications</vt:lpstr>
      <vt:lpstr>Self in bed is possible after sugammadex</vt:lpstr>
      <vt:lpstr>Conclusion B: Laparoscopy in morbid obese patients</vt:lpstr>
      <vt:lpstr>A. Use of Deep Muscle Relaxation in Laparoscopic Bariatric Surgery: J P Mulier B. Importance of Deep Muscle Relaxation for the Laparoscopic Surgeon: B Dillemans C. Reversal of Neuromuscular Blockade (NMB) in Morbidly Obese Patients: P Van Lancker D. Using ERAS (enhanced recovery after surgery) for Laparoscopic Bariatric Surgery: J P Mulier  </vt:lpstr>
      <vt:lpstr>4000 consecutive lap RNY</vt:lpstr>
      <vt:lpstr>4000 consecutive lap RNY</vt:lpstr>
      <vt:lpstr>ERAS -&gt; short turn-over times.  Non-surgical time: last stitch till incision next patient </vt:lpstr>
      <vt:lpstr>ERAS  (enhanced recovery after surgery)</vt:lpstr>
      <vt:lpstr> leak test rapid injection of 150 ml blue water and air</vt:lpstr>
      <vt:lpstr>Positive leak test at the staple line</vt:lpstr>
      <vt:lpstr>Positive Leak test submucosal followed by control after suture</vt:lpstr>
      <vt:lpstr>Local infiltration</vt:lpstr>
      <vt:lpstr>Use SAP increase to reduce post bleeding</vt:lpstr>
      <vt:lpstr>ASA 2010 </vt:lpstr>
      <vt:lpstr>Hypercarbia effects</vt:lpstr>
      <vt:lpstr>Hyperventilation</vt:lpstr>
      <vt:lpstr>Hypoventilation and hypercarbia</vt:lpstr>
      <vt:lpstr>Hemodynamic effects of Hypercapnia (vs hypoxia)</vt:lpstr>
      <vt:lpstr>Permissive Hypercapnia vs Normocapnia under general anesthesia in obese patients  </vt:lpstr>
      <vt:lpstr>Effect of et CO2 on blood pressure</vt:lpstr>
      <vt:lpstr>To what depth of NMB is PSV possible? </vt:lpstr>
      <vt:lpstr>High dose Morphine blocks respiratory center making PSV impossible. </vt:lpstr>
      <vt:lpstr>PowerPoint-presentatie</vt:lpstr>
      <vt:lpstr>Chronic Postoperative persistent Pain….  </vt:lpstr>
      <vt:lpstr> Hyperalgesia to opioids…. </vt:lpstr>
      <vt:lpstr>Obesity and morphine</vt:lpstr>
      <vt:lpstr>How I avoid opioids per operative (lap RNY)</vt:lpstr>
      <vt:lpstr>PowerPoint-presentatie</vt:lpstr>
      <vt:lpstr>BMI Affects Recovery of Pharyngeal Function  More With Sevoflurane Than With Desflurane</vt:lpstr>
      <vt:lpstr>Operating Room and PACA use of opioids </vt:lpstr>
      <vt:lpstr> control of gastric bleeding by deep aspiration</vt:lpstr>
      <vt:lpstr>Low saturation</vt:lpstr>
      <vt:lpstr>PowerPoint-presentatie</vt:lpstr>
      <vt:lpstr>CPAP adapted ventilator used to breath spontaneous or to assist manual with facemask</vt:lpstr>
      <vt:lpstr>Old method: 4 pers</vt:lpstr>
      <vt:lpstr>Floating hoover: 2 pers</vt:lpstr>
      <vt:lpstr>Move themselves in bed after Sugammadex?</vt:lpstr>
      <vt:lpstr>ERAS  (enhanced recovery after surgery)</vt:lpstr>
      <vt:lpstr>Conclusion C: ERAS and sugammadex  in morbid obese patients</vt:lpstr>
    </vt:vector>
  </TitlesOfParts>
  <Company>kuleuven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modes of mechanical ventilation</dc:title>
  <dc:creator>Jan Mulier</dc:creator>
  <cp:lastModifiedBy>Jan Mulier</cp:lastModifiedBy>
  <cp:revision>242</cp:revision>
  <dcterms:created xsi:type="dcterms:W3CDTF">2012-03-06T12:46:08Z</dcterms:created>
  <dcterms:modified xsi:type="dcterms:W3CDTF">2012-04-13T05:58:48Z</dcterms:modified>
</cp:coreProperties>
</file>